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885" r:id="rId2"/>
    <p:sldId id="262" r:id="rId3"/>
    <p:sldId id="788" r:id="rId4"/>
    <p:sldId id="812" r:id="rId5"/>
    <p:sldId id="847" r:id="rId6"/>
    <p:sldId id="867" r:id="rId7"/>
    <p:sldId id="300" r:id="rId8"/>
    <p:sldId id="897" r:id="rId9"/>
    <p:sldId id="898" r:id="rId10"/>
    <p:sldId id="899" r:id="rId11"/>
    <p:sldId id="872" r:id="rId12"/>
    <p:sldId id="892" r:id="rId13"/>
    <p:sldId id="900" r:id="rId14"/>
    <p:sldId id="901" r:id="rId15"/>
    <p:sldId id="903" r:id="rId16"/>
    <p:sldId id="902" r:id="rId17"/>
    <p:sldId id="895" r:id="rId18"/>
    <p:sldId id="888" r:id="rId19"/>
  </p:sldIdLst>
  <p:sldSz cx="9144000" cy="6858000" type="screen4x3"/>
  <p:notesSz cx="6786563" cy="9923463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rdia New" panose="020B0304020202020204" pitchFamily="34" charset="-34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hLjW64ea8nNmn8blc2ReoHHfq2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F1F301-81CE-4E97-B990-7C26D3B88D77}">
  <a:tblStyle styleId="{14F1F301-81CE-4E97-B990-7C26D3B88D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A8B9305-B320-4087-95BB-7AA5AE962924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>
        <p:scale>
          <a:sx n="100" d="100"/>
          <a:sy n="100" d="100"/>
        </p:scale>
        <p:origin x="2558" y="7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56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0844" cy="49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4149" y="0"/>
            <a:ext cx="2940844" cy="49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1588" y="5182759"/>
            <a:ext cx="5372696" cy="42404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1346200"/>
            <a:ext cx="4845050" cy="363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65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1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1346200"/>
            <a:ext cx="4845050" cy="363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1588" y="5182759"/>
            <a:ext cx="5372696" cy="424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04106" y="10229033"/>
            <a:ext cx="2910210" cy="54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1588" y="5182759"/>
            <a:ext cx="5372696" cy="42404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1346200"/>
            <a:ext cx="4845050" cy="363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9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75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5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9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2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2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0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</a:t>
            </a:r>
            <a:r>
              <a:rPr lang="ko-KR" altLang="en-US" sz="1600" b="1" dirty="0">
                <a:latin typeface="+mn-ea"/>
                <a:cs typeface="Cordia New"/>
              </a:rPr>
              <a:t> 지속 가능한 데이터 확보 논의 </a:t>
            </a:r>
            <a:endParaRPr lang="en-US" altLang="ko-KR" sz="1600" b="1" dirty="0">
              <a:latin typeface="+mn-ea"/>
              <a:cs typeface="Cordia New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363F0-3C05-413F-BC97-6EDD563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630"/>
            <a:ext cx="9144000" cy="46687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0EB40E-4E74-4ACA-AA45-2F91C58A5F5D}"/>
              </a:ext>
            </a:extLst>
          </p:cNvPr>
          <p:cNvSpPr/>
          <p:nvPr/>
        </p:nvSpPr>
        <p:spPr>
          <a:xfrm>
            <a:off x="10886" y="2569029"/>
            <a:ext cx="9100457" cy="4259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9EFA81-F8A1-46A2-826C-1673E3092972}"/>
              </a:ext>
            </a:extLst>
          </p:cNvPr>
          <p:cNvSpPr/>
          <p:nvPr/>
        </p:nvSpPr>
        <p:spPr>
          <a:xfrm>
            <a:off x="10886" y="1094630"/>
            <a:ext cx="9100457" cy="1376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7D5362-4866-43C1-A4DA-264F49E01D98}"/>
              </a:ext>
            </a:extLst>
          </p:cNvPr>
          <p:cNvSpPr/>
          <p:nvPr/>
        </p:nvSpPr>
        <p:spPr>
          <a:xfrm>
            <a:off x="274319" y="2650556"/>
            <a:ext cx="8485091" cy="2128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목표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dirty="0">
                <a:latin typeface="+mn-ea"/>
                <a:cs typeface="Cordia New"/>
              </a:rPr>
              <a:t>전문의 분들께 큰 업무 </a:t>
            </a:r>
            <a:r>
              <a:rPr lang="ko-KR" altLang="en-US" sz="1600" dirty="0" err="1">
                <a:latin typeface="+mn-ea"/>
                <a:cs typeface="Cordia New"/>
              </a:rPr>
              <a:t>부담없는</a:t>
            </a:r>
            <a:r>
              <a:rPr lang="ko-KR" altLang="en-US" sz="1600" dirty="0">
                <a:latin typeface="+mn-ea"/>
                <a:cs typeface="Cordia New"/>
              </a:rPr>
              <a:t> 지속가능한 </a:t>
            </a:r>
            <a:r>
              <a:rPr lang="ko-KR" altLang="en-US" sz="1600" dirty="0" err="1">
                <a:latin typeface="+mn-ea"/>
                <a:cs typeface="Cordia New"/>
              </a:rPr>
              <a:t>재진단</a:t>
            </a:r>
            <a:r>
              <a:rPr lang="ko-KR" altLang="en-US" sz="1600" dirty="0">
                <a:latin typeface="+mn-ea"/>
                <a:cs typeface="Cordia New"/>
              </a:rPr>
              <a:t> 방안 탐색 </a:t>
            </a: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현황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dirty="0">
                <a:latin typeface="+mn-ea"/>
                <a:cs typeface="Cordia New"/>
              </a:rPr>
              <a:t>일주일 당 약 </a:t>
            </a:r>
            <a:r>
              <a:rPr lang="en-US" altLang="ko-KR" sz="1600" dirty="0">
                <a:latin typeface="+mn-ea"/>
                <a:cs typeface="Cordia New"/>
              </a:rPr>
              <a:t>480</a:t>
            </a:r>
            <a:r>
              <a:rPr lang="ko-KR" altLang="en-US" sz="1600" dirty="0">
                <a:latin typeface="+mn-ea"/>
                <a:cs typeface="Cordia New"/>
              </a:rPr>
              <a:t>건의 추천 </a:t>
            </a:r>
            <a:r>
              <a:rPr lang="en-US" altLang="ko-KR" sz="1600" dirty="0">
                <a:latin typeface="+mn-ea"/>
                <a:cs typeface="Cordia New"/>
              </a:rPr>
              <a:t>WSI</a:t>
            </a:r>
            <a:r>
              <a:rPr lang="ko-KR" altLang="en-US" sz="1600" dirty="0">
                <a:latin typeface="+mn-ea"/>
                <a:cs typeface="Cordia New"/>
              </a:rPr>
              <a:t> 데이터 누적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실제 일주일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(12.22.16 ~ 22)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데이터 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이미지에 대해 점검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총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7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일간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5461 WSI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이미지 중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483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개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추천함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1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 marL="457200" lvl="1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5BD272-4D19-4169-815C-7925D9299286}"/>
              </a:ext>
            </a:extLst>
          </p:cNvPr>
          <p:cNvGrpSpPr/>
          <p:nvPr/>
        </p:nvGrpSpPr>
        <p:grpSpPr>
          <a:xfrm>
            <a:off x="342251" y="4239935"/>
            <a:ext cx="4121064" cy="1589485"/>
            <a:chOff x="114301" y="2530440"/>
            <a:chExt cx="4121064" cy="15894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BD0253-38C7-446C-888B-0E1B36774BF8}"/>
                </a:ext>
              </a:extLst>
            </p:cNvPr>
            <p:cNvSpPr/>
            <p:nvPr/>
          </p:nvSpPr>
          <p:spPr>
            <a:xfrm>
              <a:off x="1090553" y="2530440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743ED8-CC11-414E-862F-9579C105189E}"/>
                </a:ext>
              </a:extLst>
            </p:cNvPr>
            <p:cNvSpPr/>
            <p:nvPr/>
          </p:nvSpPr>
          <p:spPr>
            <a:xfrm>
              <a:off x="114301" y="3011929"/>
              <a:ext cx="3685398" cy="1107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r>
                <a:rPr lang="en-US" altLang="ko-KR" sz="1100" dirty="0"/>
                <a:t>(N: false, DM: </a:t>
              </a:r>
              <a:r>
                <a:rPr lang="ko-KR" altLang="en-US" sz="1100" dirty="0"/>
                <a:t>전체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랭킹이 가장 낮은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개 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날짜 기준</a:t>
              </a:r>
              <a:r>
                <a:rPr lang="en-US" altLang="ko-KR" sz="11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b="1" dirty="0"/>
                <a:t>WSI </a:t>
              </a:r>
              <a:r>
                <a:rPr lang="ko-KR" altLang="en-US" sz="1100" b="1" dirty="0"/>
                <a:t>추천 수량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각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장 </a:t>
              </a:r>
              <a:r>
                <a:rPr lang="en-US" altLang="ko-KR" sz="1100" dirty="0"/>
                <a:t>(total: 120)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(3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: class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anatomy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= 120)</a:t>
              </a:r>
              <a:endParaRPr lang="ko-KR" altLang="en-US" sz="11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E66134-2650-442E-9375-12C5BE3CF1B9}"/>
              </a:ext>
            </a:extLst>
          </p:cNvPr>
          <p:cNvGrpSpPr/>
          <p:nvPr/>
        </p:nvGrpSpPr>
        <p:grpSpPr>
          <a:xfrm>
            <a:off x="4225061" y="4072374"/>
            <a:ext cx="4770117" cy="2397390"/>
            <a:chOff x="4384496" y="2064876"/>
            <a:chExt cx="4770117" cy="239739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AFEE13D-93E7-4BD5-9DD6-F550EE84E5D3}"/>
                </a:ext>
              </a:extLst>
            </p:cNvPr>
            <p:cNvSpPr/>
            <p:nvPr/>
          </p:nvSpPr>
          <p:spPr>
            <a:xfrm>
              <a:off x="5716563" y="2064876"/>
              <a:ext cx="209063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 err="1">
                  <a:latin typeface="Calibri" panose="020F0502020204030204" pitchFamily="34" charset="0"/>
                  <a:cs typeface="Cordia New"/>
                </a:rPr>
                <a:t>날짜별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 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결과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B2086D-1B49-4FDB-8BA9-FB35AECE8946}"/>
                </a:ext>
              </a:extLst>
            </p:cNvPr>
            <p:cNvSpPr txBox="1"/>
            <p:nvPr/>
          </p:nvSpPr>
          <p:spPr>
            <a:xfrm>
              <a:off x="8047534" y="2149514"/>
              <a:ext cx="1107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[</a:t>
              </a:r>
              <a:r>
                <a:rPr lang="ko-KR" altLang="en-US" sz="1000" dirty="0"/>
                <a:t>단위 </a:t>
              </a:r>
              <a:r>
                <a:rPr lang="en-US" altLang="ko-KR" sz="1000" dirty="0"/>
                <a:t>: WSI</a:t>
              </a:r>
              <a:r>
                <a:rPr lang="ko-KR" altLang="en-US" sz="1000" dirty="0"/>
                <a:t>수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373E76-A4E2-4D12-8B74-9F5CA996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496" y="2381227"/>
              <a:ext cx="4607365" cy="208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02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8263856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</a:t>
            </a:r>
            <a:r>
              <a:rPr lang="ko-KR" altLang="en-US" sz="1600" b="1" dirty="0">
                <a:latin typeface="+mn-ea"/>
                <a:cs typeface="Cordia New"/>
              </a:rPr>
              <a:t> 지속 가능한 데이터 확보 논의 </a:t>
            </a:r>
            <a:r>
              <a:rPr lang="en-US" altLang="ko-KR" sz="1600" b="1" dirty="0">
                <a:latin typeface="+mn-ea"/>
                <a:cs typeface="Cordia New"/>
              </a:rPr>
              <a:t>: Ex 1)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개별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당 패치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 개수 제한 </a:t>
            </a:r>
            <a:endParaRPr lang="en-US" altLang="ko-KR" sz="16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52F23E-77EA-4E79-B1BC-B0F12541DFB5}"/>
              </a:ext>
            </a:extLst>
          </p:cNvPr>
          <p:cNvSpPr/>
          <p:nvPr/>
        </p:nvSpPr>
        <p:spPr>
          <a:xfrm>
            <a:off x="3068996" y="1003732"/>
            <a:ext cx="3181957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&lt;Anatomy / Class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별 패치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현황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745B1C-615A-450E-9AD5-FE1D40AFC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788127"/>
              </p:ext>
            </p:extLst>
          </p:nvPr>
        </p:nvGraphicFramePr>
        <p:xfrm>
          <a:off x="996042" y="1402231"/>
          <a:ext cx="7417867" cy="1183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9499">
                  <a:extLst>
                    <a:ext uri="{9D8B030D-6E8A-4147-A177-3AD203B41FA5}">
                      <a16:colId xmlns:a16="http://schemas.microsoft.com/office/drawing/2014/main" val="3878761276"/>
                    </a:ext>
                  </a:extLst>
                </a:gridCol>
                <a:gridCol w="842296">
                  <a:extLst>
                    <a:ext uri="{9D8B030D-6E8A-4147-A177-3AD203B41FA5}">
                      <a16:colId xmlns:a16="http://schemas.microsoft.com/office/drawing/2014/main" val="2137749424"/>
                    </a:ext>
                  </a:extLst>
                </a:gridCol>
                <a:gridCol w="842296">
                  <a:extLst>
                    <a:ext uri="{9D8B030D-6E8A-4147-A177-3AD203B41FA5}">
                      <a16:colId xmlns:a16="http://schemas.microsoft.com/office/drawing/2014/main" val="3286657377"/>
                    </a:ext>
                  </a:extLst>
                </a:gridCol>
                <a:gridCol w="842296">
                  <a:extLst>
                    <a:ext uri="{9D8B030D-6E8A-4147-A177-3AD203B41FA5}">
                      <a16:colId xmlns:a16="http://schemas.microsoft.com/office/drawing/2014/main" val="1657731664"/>
                    </a:ext>
                  </a:extLst>
                </a:gridCol>
                <a:gridCol w="842296">
                  <a:extLst>
                    <a:ext uri="{9D8B030D-6E8A-4147-A177-3AD203B41FA5}">
                      <a16:colId xmlns:a16="http://schemas.microsoft.com/office/drawing/2014/main" val="2219302104"/>
                    </a:ext>
                  </a:extLst>
                </a:gridCol>
                <a:gridCol w="842296">
                  <a:extLst>
                    <a:ext uri="{9D8B030D-6E8A-4147-A177-3AD203B41FA5}">
                      <a16:colId xmlns:a16="http://schemas.microsoft.com/office/drawing/2014/main" val="441030081"/>
                    </a:ext>
                  </a:extLst>
                </a:gridCol>
                <a:gridCol w="842296">
                  <a:extLst>
                    <a:ext uri="{9D8B030D-6E8A-4147-A177-3AD203B41FA5}">
                      <a16:colId xmlns:a16="http://schemas.microsoft.com/office/drawing/2014/main" val="1856996529"/>
                    </a:ext>
                  </a:extLst>
                </a:gridCol>
                <a:gridCol w="842296">
                  <a:extLst>
                    <a:ext uri="{9D8B030D-6E8A-4147-A177-3AD203B41FA5}">
                      <a16:colId xmlns:a16="http://schemas.microsoft.com/office/drawing/2014/main" val="639833268"/>
                    </a:ext>
                  </a:extLst>
                </a:gridCol>
                <a:gridCol w="842296">
                  <a:extLst>
                    <a:ext uri="{9D8B030D-6E8A-4147-A177-3AD203B41FA5}">
                      <a16:colId xmlns:a16="http://schemas.microsoft.com/office/drawing/2014/main" val="208181352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Stomach (Patch Threshold = 0.8)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Colon (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Patch </a:t>
                      </a:r>
                      <a:r>
                        <a:rPr lang="en-US" sz="1100" b="1" u="none" strike="noStrike" dirty="0">
                          <a:effectLst/>
                        </a:rPr>
                        <a:t>Threshold = </a:t>
                      </a:r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0.55</a:t>
                      </a:r>
                      <a:r>
                        <a:rPr lang="en-US" sz="1100" b="1" u="none" strike="noStrike" dirty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0825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 추천 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WSI </a:t>
                      </a:r>
                      <a:r>
                        <a:rPr lang="ko-KR" altLang="en-US" sz="1100" u="none" strike="noStrike" dirty="0">
                          <a:effectLst/>
                        </a:rPr>
                        <a:t>개수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패치 추천한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WSI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평균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(Max)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 추천 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WSI </a:t>
                      </a:r>
                      <a:r>
                        <a:rPr lang="ko-KR" altLang="en-US" sz="1100" u="none" strike="noStrike" dirty="0">
                          <a:effectLst/>
                        </a:rPr>
                        <a:t>개수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패치 추천한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WSI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평균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(Max)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4163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N(False)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19.2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5.4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059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18.5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138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12.0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9979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27.1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19.1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84001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BD51FA7-4273-4B4C-814A-FD41075279BD}"/>
              </a:ext>
            </a:extLst>
          </p:cNvPr>
          <p:cNvSpPr/>
          <p:nvPr/>
        </p:nvSpPr>
        <p:spPr>
          <a:xfrm>
            <a:off x="372640" y="2853138"/>
            <a:ext cx="8956417" cy="232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장점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1)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업무 부담</a:t>
            </a: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감소</a:t>
            </a: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]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한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당 추천 패치수가 적어질 수록 </a:t>
            </a:r>
            <a:r>
              <a:rPr lang="ko-KR" altLang="en-US" dirty="0" err="1">
                <a:latin typeface="Calibri" panose="020F0502020204030204" pitchFamily="34" charset="0"/>
                <a:cs typeface="Cordia New"/>
              </a:rPr>
              <a:t>재진단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간 검토할 영역 감소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2)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데이터 다양성 확보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]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특정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 추천 패치가 집중도리 경우 학습 편향 가능성 존재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.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3)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[Threshold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값 상향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]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낮은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값을 설정 시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예측이 틀린 경우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(N False)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에도 패치 추천이 적음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당 패치 추천 수 제한 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패치의 총량을 유지하면서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값 상향 가능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값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상향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[Patch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수 증가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] &amp;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한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당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추천 패치 수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제한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[Patch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수 감소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914400" lvl="2"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81CC2C-9D77-4B89-897A-8CF2D2291239}"/>
              </a:ext>
            </a:extLst>
          </p:cNvPr>
          <p:cNvSpPr/>
          <p:nvPr/>
        </p:nvSpPr>
        <p:spPr>
          <a:xfrm>
            <a:off x="4332858" y="1596911"/>
            <a:ext cx="543599" cy="9828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64369C-0492-425D-A199-94BF6771E666}"/>
              </a:ext>
            </a:extLst>
          </p:cNvPr>
          <p:cNvSpPr/>
          <p:nvPr/>
        </p:nvSpPr>
        <p:spPr>
          <a:xfrm>
            <a:off x="7710881" y="1607797"/>
            <a:ext cx="543599" cy="971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A66EAB-4AF7-4434-8479-A5AF95A1E978}"/>
              </a:ext>
            </a:extLst>
          </p:cNvPr>
          <p:cNvSpPr/>
          <p:nvPr/>
        </p:nvSpPr>
        <p:spPr>
          <a:xfrm>
            <a:off x="306211" y="5990610"/>
            <a:ext cx="8531591" cy="557868"/>
          </a:xfrm>
          <a:prstGeom prst="roundRect">
            <a:avLst>
              <a:gd name="adj" fmla="val 112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개별 </a:t>
            </a:r>
            <a:r>
              <a:rPr lang="en-US" altLang="ko-KR" sz="1600" dirty="0">
                <a:solidFill>
                  <a:schemeClr val="tx1"/>
                </a:solidFill>
              </a:rPr>
              <a:t>WSI </a:t>
            </a:r>
            <a:r>
              <a:rPr lang="ko-KR" altLang="en-US" sz="1600" dirty="0">
                <a:solidFill>
                  <a:schemeClr val="tx1"/>
                </a:solidFill>
              </a:rPr>
              <a:t>당 패치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추천 개수 제한 가능</a:t>
            </a:r>
          </a:p>
        </p:txBody>
      </p:sp>
    </p:spTree>
    <p:extLst>
      <p:ext uri="{BB962C8B-B14F-4D97-AF65-F5344CB8AC3E}">
        <p14:creationId xmlns:p14="http://schemas.microsoft.com/office/powerpoint/2010/main" val="215387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900318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/>
              <a:t>현황</a:t>
            </a:r>
            <a:r>
              <a:rPr lang="en-US" altLang="ko-KR" dirty="0"/>
              <a:t> : [WSI GT N (Prediction D/M)] </a:t>
            </a:r>
            <a:r>
              <a:rPr lang="ko-KR" altLang="ko-KR" dirty="0"/>
              <a:t>모델이 추천한</a:t>
            </a:r>
            <a:r>
              <a:rPr lang="en-US" altLang="ko-KR" dirty="0"/>
              <a:t> </a:t>
            </a:r>
            <a:r>
              <a:rPr lang="ko-KR" altLang="en-US" dirty="0"/>
              <a:t>패치</a:t>
            </a:r>
            <a:r>
              <a:rPr lang="ko-KR" altLang="ko-KR" dirty="0"/>
              <a:t>에 대해</a:t>
            </a:r>
            <a:r>
              <a:rPr lang="en-US" altLang="ko-KR" dirty="0"/>
              <a:t> N</a:t>
            </a:r>
            <a:r>
              <a:rPr lang="ko-KR" altLang="ko-KR" dirty="0"/>
              <a:t>으로 자동 </a:t>
            </a:r>
            <a:r>
              <a:rPr lang="ko-KR" altLang="ko-KR" dirty="0" err="1"/>
              <a:t>라벨링</a:t>
            </a:r>
            <a:endParaRPr lang="ko-KR" altLang="ko-KR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  <a:cs typeface="Cordia New"/>
              </a:rPr>
              <a:t>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CF5019-E9E7-42FB-AE3C-946D225AD89C}"/>
              </a:ext>
            </a:extLst>
          </p:cNvPr>
          <p:cNvSpPr/>
          <p:nvPr/>
        </p:nvSpPr>
        <p:spPr>
          <a:xfrm>
            <a:off x="465365" y="478856"/>
            <a:ext cx="8263856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</a:t>
            </a:r>
            <a:r>
              <a:rPr lang="ko-KR" altLang="en-US" sz="1600" b="1" dirty="0">
                <a:latin typeface="+mn-ea"/>
                <a:cs typeface="Cordia New"/>
              </a:rPr>
              <a:t> 지속 가능한 데이터 확보 논의 </a:t>
            </a:r>
            <a:r>
              <a:rPr lang="en-US" altLang="ko-KR" sz="1600" b="1" dirty="0">
                <a:latin typeface="+mn-ea"/>
                <a:cs typeface="Cordia New"/>
              </a:rPr>
              <a:t>: Ex 2) </a:t>
            </a:r>
            <a:r>
              <a:rPr lang="ko-KR" altLang="en-US" sz="1600" b="1" dirty="0">
                <a:latin typeface="+mn-ea"/>
                <a:cs typeface="Cordia New"/>
              </a:rPr>
              <a:t>패치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자동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레이블링 기능 도입</a:t>
            </a:r>
            <a:endParaRPr lang="en-US" altLang="ko-KR" sz="1600" b="1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SEEGENEMEDICAL - Chrome 2023-02-09 16-53-25">
            <a:hlinkClick r:id="" action="ppaction://media"/>
            <a:extLst>
              <a:ext uri="{FF2B5EF4-FFF2-40B4-BE49-F238E27FC236}">
                <a16:creationId xmlns:a16="http://schemas.microsoft.com/office/drawing/2014/main" id="{2608D964-1F08-4603-A3BE-56E66F884D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365" y="1321780"/>
            <a:ext cx="8059594" cy="4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CF5019-E9E7-42FB-AE3C-946D225AD89C}"/>
              </a:ext>
            </a:extLst>
          </p:cNvPr>
          <p:cNvSpPr/>
          <p:nvPr/>
        </p:nvSpPr>
        <p:spPr>
          <a:xfrm>
            <a:off x="465365" y="478856"/>
            <a:ext cx="8263856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</a:t>
            </a:r>
            <a:r>
              <a:rPr lang="ko-KR" altLang="en-US" sz="1600" b="1" dirty="0">
                <a:latin typeface="+mn-ea"/>
                <a:cs typeface="Cordia New"/>
              </a:rPr>
              <a:t> 지속 가능한 데이터 확보 논의 </a:t>
            </a:r>
            <a:r>
              <a:rPr lang="en-US" altLang="ko-KR" sz="1600" b="1" dirty="0">
                <a:latin typeface="+mn-ea"/>
                <a:cs typeface="Cordia New"/>
              </a:rPr>
              <a:t>: Ex 2) </a:t>
            </a:r>
            <a:r>
              <a:rPr lang="ko-KR" altLang="en-US" sz="1600" b="1" dirty="0">
                <a:latin typeface="+mn-ea"/>
                <a:cs typeface="Cordia New"/>
              </a:rPr>
              <a:t>패치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자동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레이블링 적용 대상 수정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필요</a:t>
            </a:r>
            <a:endParaRPr lang="en-US" altLang="ko-KR" sz="16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4D6C2B-8091-4D34-8F6F-A7BBE7CAD80A}"/>
              </a:ext>
            </a:extLst>
          </p:cNvPr>
          <p:cNvSpPr/>
          <p:nvPr/>
        </p:nvSpPr>
        <p:spPr>
          <a:xfrm>
            <a:off x="465365" y="900318"/>
            <a:ext cx="8574665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현황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: </a:t>
            </a:r>
            <a:r>
              <a:rPr lang="en-US" altLang="ko-KR" dirty="0"/>
              <a:t>[WSI GT N (Prediction D/M)] </a:t>
            </a:r>
            <a:r>
              <a:rPr lang="ko-KR" altLang="ko-KR" dirty="0"/>
              <a:t>모델이 추천한</a:t>
            </a:r>
            <a:r>
              <a:rPr lang="en-US" altLang="ko-KR" dirty="0"/>
              <a:t> Patch</a:t>
            </a:r>
            <a:r>
              <a:rPr lang="ko-KR" altLang="ko-KR" dirty="0"/>
              <a:t>에 대해</a:t>
            </a:r>
            <a:r>
              <a:rPr lang="en-US" altLang="ko-KR" dirty="0"/>
              <a:t> N</a:t>
            </a:r>
            <a:r>
              <a:rPr lang="ko-KR" altLang="ko-KR" dirty="0"/>
              <a:t>으로 자동 </a:t>
            </a:r>
            <a:r>
              <a:rPr lang="ko-KR" altLang="ko-KR" dirty="0" err="1"/>
              <a:t>라벨링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고려점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패치 자동 레이블 대상을 신중히 선택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필요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1) N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M/D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패치가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있을 수 있어 </a:t>
            </a:r>
            <a:r>
              <a:rPr lang="ko-KR" altLang="en-US" u="sng" dirty="0">
                <a:latin typeface="Calibri" panose="020F0502020204030204" pitchFamily="34" charset="0"/>
                <a:cs typeface="Cordia New"/>
              </a:rPr>
              <a:t>모든 패치에 대해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일괄적인 자동 레이블은 지양함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.</a:t>
            </a: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2)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모델 非추천 패치가 오히려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Over-confident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하게 잘못 예측한 경우로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우선순위가 높다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.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62A1F-76CE-47AB-AD66-F64FEFA4D65E}"/>
              </a:ext>
            </a:extLst>
          </p:cNvPr>
          <p:cNvGrpSpPr/>
          <p:nvPr/>
        </p:nvGrpSpPr>
        <p:grpSpPr>
          <a:xfrm>
            <a:off x="1382485" y="2421900"/>
            <a:ext cx="6847116" cy="2917935"/>
            <a:chOff x="1382485" y="2421900"/>
            <a:chExt cx="6847116" cy="29179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F915065-94CD-46FC-98F4-4E9855DF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485" y="2661425"/>
              <a:ext cx="2613479" cy="267841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59BCCC-386F-462E-9192-AD5D33D57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6976" y="2661425"/>
              <a:ext cx="2459268" cy="265811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3474CE9-2A2A-4A7B-A9DC-677986863CFC}"/>
                </a:ext>
              </a:extLst>
            </p:cNvPr>
            <p:cNvSpPr/>
            <p:nvPr/>
          </p:nvSpPr>
          <p:spPr>
            <a:xfrm>
              <a:off x="2095276" y="2439403"/>
              <a:ext cx="2671700" cy="319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b="1" dirty="0">
                  <a:latin typeface="Calibri" panose="020F0502020204030204" pitchFamily="34" charset="0"/>
                  <a:cs typeface="Cordia New"/>
                </a:rPr>
                <a:t>모델 추천 패치</a:t>
              </a:r>
              <a:r>
                <a:rPr lang="en-US" altLang="ko-KR" sz="1400" b="1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FA5DF3-69EE-4080-8AE7-A0DBC50ACDE4}"/>
                </a:ext>
              </a:extLst>
            </p:cNvPr>
            <p:cNvSpPr/>
            <p:nvPr/>
          </p:nvSpPr>
          <p:spPr>
            <a:xfrm>
              <a:off x="5557901" y="2421900"/>
              <a:ext cx="2671700" cy="319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Calibri" panose="020F0502020204030204" pitchFamily="34" charset="0"/>
                  <a:cs typeface="Cordia New"/>
                </a:rPr>
                <a:t>&lt;Heatmap&gt;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B981D1-E9FA-404D-B88B-7C440F4C7571}"/>
              </a:ext>
            </a:extLst>
          </p:cNvPr>
          <p:cNvSpPr/>
          <p:nvPr/>
        </p:nvSpPr>
        <p:spPr>
          <a:xfrm>
            <a:off x="306211" y="5990610"/>
            <a:ext cx="8531591" cy="557868"/>
          </a:xfrm>
          <a:prstGeom prst="roundRect">
            <a:avLst>
              <a:gd name="adj" fmla="val 112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[</a:t>
            </a:r>
            <a:r>
              <a:rPr lang="ko-KR" altLang="en-US" sz="1600" b="1" dirty="0">
                <a:solidFill>
                  <a:schemeClr val="tx1"/>
                </a:solidFill>
              </a:rPr>
              <a:t>자동 레이블 대상 변경</a:t>
            </a:r>
            <a:r>
              <a:rPr lang="en-US" altLang="ko-KR" sz="1600" b="1" dirty="0">
                <a:solidFill>
                  <a:schemeClr val="tx1"/>
                </a:solidFill>
              </a:rPr>
              <a:t>] </a:t>
            </a:r>
            <a:r>
              <a:rPr lang="en-US" altLang="ko-KR" sz="1600" dirty="0">
                <a:solidFill>
                  <a:schemeClr val="tx1"/>
                </a:solidFill>
              </a:rPr>
              <a:t>Over-confident </a:t>
            </a:r>
            <a:r>
              <a:rPr lang="ko-KR" altLang="en-US" sz="1600" dirty="0">
                <a:solidFill>
                  <a:schemeClr val="tx1"/>
                </a:solidFill>
              </a:rPr>
              <a:t>하게 틀린 패치 중 일부에 대해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자동 레이블링 </a:t>
            </a:r>
            <a:r>
              <a:rPr lang="ko-KR" altLang="en-US" sz="1600" dirty="0" err="1">
                <a:solidFill>
                  <a:schemeClr val="tx1"/>
                </a:solidFill>
              </a:rPr>
              <a:t>고려중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8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EE13476-BDC4-42DD-8EF6-267CBC866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598"/>
            <a:ext cx="9144000" cy="468880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3.</a:t>
            </a:r>
            <a:r>
              <a:rPr lang="ko-KR" altLang="en-US" sz="1600" b="1" dirty="0">
                <a:latin typeface="+mn-ea"/>
                <a:cs typeface="Cordia New"/>
              </a:rPr>
              <a:t> </a:t>
            </a:r>
            <a:r>
              <a:rPr lang="en-US" altLang="ko-KR" sz="1600" b="1" dirty="0">
                <a:latin typeface="+mn-ea"/>
                <a:cs typeface="Cordia New"/>
              </a:rPr>
              <a:t>AL Training part </a:t>
            </a:r>
            <a:r>
              <a:rPr lang="ko-KR" altLang="en-US" sz="1600" b="1" dirty="0" err="1">
                <a:latin typeface="+mn-ea"/>
                <a:cs typeface="Cordia New"/>
              </a:rPr>
              <a:t>재학습</a:t>
            </a:r>
            <a:r>
              <a:rPr lang="ko-KR" altLang="en-US" sz="1600" b="1" dirty="0">
                <a:latin typeface="+mn-ea"/>
                <a:cs typeface="Cordia New"/>
              </a:rPr>
              <a:t> 방안 </a:t>
            </a:r>
            <a:r>
              <a:rPr lang="en-US" altLang="ko-KR" sz="1600" b="1" dirty="0">
                <a:latin typeface="+mn-ea"/>
                <a:cs typeface="Cordia New"/>
              </a:rPr>
              <a:t>: </a:t>
            </a:r>
            <a:r>
              <a:rPr lang="ko-KR" altLang="en-US" sz="1600" b="1" dirty="0" err="1">
                <a:latin typeface="+mn-ea"/>
                <a:cs typeface="Cordia New"/>
              </a:rPr>
              <a:t>재학습</a:t>
            </a:r>
            <a:r>
              <a:rPr lang="ko-KR" altLang="en-US" sz="1600" b="1" dirty="0">
                <a:latin typeface="+mn-ea"/>
                <a:cs typeface="Cordia New"/>
              </a:rPr>
              <a:t> 조건 논의 필요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7468FB-1066-4501-A410-F569085F04F6}"/>
              </a:ext>
            </a:extLst>
          </p:cNvPr>
          <p:cNvSpPr/>
          <p:nvPr/>
        </p:nvSpPr>
        <p:spPr>
          <a:xfrm>
            <a:off x="5372100" y="3842657"/>
            <a:ext cx="3679371" cy="17852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9DF906-9084-4893-A1C7-BDF485891567}"/>
              </a:ext>
            </a:extLst>
          </p:cNvPr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A57541-2DEE-4BC3-A952-D23CA935D391}"/>
              </a:ext>
            </a:extLst>
          </p:cNvPr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2453DC-04F0-4D91-AB3C-F2E98682FBF0}"/>
              </a:ext>
            </a:extLst>
          </p:cNvPr>
          <p:cNvSpPr/>
          <p:nvPr/>
        </p:nvSpPr>
        <p:spPr>
          <a:xfrm>
            <a:off x="5687561" y="3565209"/>
            <a:ext cx="2671700" cy="27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Calibri" panose="020F0502020204030204" pitchFamily="34" charset="0"/>
                <a:cs typeface="Cordia New"/>
              </a:rPr>
              <a:t>데이터 추가</a:t>
            </a:r>
            <a:endParaRPr lang="en-US" altLang="ko-KR" sz="9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79456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3.</a:t>
            </a:r>
            <a:r>
              <a:rPr lang="ko-KR" altLang="en-US" sz="1600" b="1" dirty="0">
                <a:latin typeface="+mn-ea"/>
                <a:cs typeface="Cordia New"/>
              </a:rPr>
              <a:t> </a:t>
            </a:r>
            <a:r>
              <a:rPr lang="en-US" altLang="ko-KR" sz="1600" b="1" dirty="0">
                <a:latin typeface="+mn-ea"/>
                <a:cs typeface="Cordia New"/>
              </a:rPr>
              <a:t>AL Training part </a:t>
            </a:r>
            <a:r>
              <a:rPr lang="ko-KR" altLang="en-US" sz="1600" b="1" dirty="0" err="1">
                <a:latin typeface="+mn-ea"/>
                <a:cs typeface="Cordia New"/>
              </a:rPr>
              <a:t>재학습</a:t>
            </a:r>
            <a:r>
              <a:rPr lang="ko-KR" altLang="en-US" sz="1600" b="1" dirty="0">
                <a:latin typeface="+mn-ea"/>
                <a:cs typeface="Cordia New"/>
              </a:rPr>
              <a:t> 방안 </a:t>
            </a:r>
            <a:r>
              <a:rPr lang="en-US" altLang="ko-KR" sz="1600" b="1" dirty="0">
                <a:latin typeface="+mn-ea"/>
                <a:cs typeface="Cordia New"/>
              </a:rPr>
              <a:t>: </a:t>
            </a:r>
            <a:r>
              <a:rPr lang="ko-KR" altLang="en-US" sz="1600" b="1" dirty="0" err="1">
                <a:latin typeface="+mn-ea"/>
                <a:cs typeface="Cordia New"/>
              </a:rPr>
              <a:t>재학습</a:t>
            </a:r>
            <a:r>
              <a:rPr lang="ko-KR" altLang="en-US" sz="1600" b="1" dirty="0">
                <a:latin typeface="+mn-ea"/>
                <a:cs typeface="Cordia New"/>
              </a:rPr>
              <a:t> 조건 논의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A5F9F4-C50A-425D-A0DE-EF684625DCF0}"/>
              </a:ext>
            </a:extLst>
          </p:cNvPr>
          <p:cNvSpPr/>
          <p:nvPr/>
        </p:nvSpPr>
        <p:spPr>
          <a:xfrm>
            <a:off x="465365" y="1025503"/>
            <a:ext cx="8574665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현황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데이터 셋의 크기가 상당하여 학습 간 소요시간이 크다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Calibri" panose="020F0502020204030204" pitchFamily="34" charset="0"/>
                <a:cs typeface="Cordia New"/>
              </a:rPr>
              <a:t>고려점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1) # 226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사용 시간 논의 필요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회 당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2~3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일 소요 판단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2) </a:t>
            </a:r>
            <a:r>
              <a:rPr lang="ko-KR" altLang="en-US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데이터의 양이 충분히 쌓여야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유의미한 모델 성능 변화를 식별 가능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.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F3D582-6A13-44AB-9A08-D6558BEE862F}"/>
              </a:ext>
            </a:extLst>
          </p:cNvPr>
          <p:cNvSpPr/>
          <p:nvPr/>
        </p:nvSpPr>
        <p:spPr>
          <a:xfrm>
            <a:off x="306211" y="5832497"/>
            <a:ext cx="8531591" cy="557868"/>
          </a:xfrm>
          <a:prstGeom prst="roundRect">
            <a:avLst>
              <a:gd name="adj" fmla="val 112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1)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[</a:t>
            </a:r>
            <a:r>
              <a:rPr lang="ko-KR" altLang="en-US" sz="1600" b="1" dirty="0">
                <a:solidFill>
                  <a:schemeClr val="tx1"/>
                </a:solidFill>
              </a:rPr>
              <a:t>주기성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월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회 </a:t>
            </a:r>
            <a:r>
              <a:rPr lang="ko-KR" altLang="en-US" sz="1600" dirty="0" err="1">
                <a:solidFill>
                  <a:schemeClr val="tx1"/>
                </a:solidFill>
              </a:rPr>
              <a:t>재학습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2)[</a:t>
            </a:r>
            <a:r>
              <a:rPr lang="ko-KR" altLang="en-US" sz="1600" b="1" dirty="0">
                <a:solidFill>
                  <a:schemeClr val="tx1"/>
                </a:solidFill>
              </a:rPr>
              <a:t>데이터 양</a:t>
            </a:r>
            <a:r>
              <a:rPr lang="en-US" altLang="ko-KR" sz="1600" b="1" dirty="0">
                <a:solidFill>
                  <a:schemeClr val="tx1"/>
                </a:solidFill>
              </a:rPr>
              <a:t>] </a:t>
            </a:r>
            <a:r>
              <a:rPr lang="ko-KR" altLang="en-US" sz="1600" dirty="0" err="1">
                <a:solidFill>
                  <a:schemeClr val="tx1"/>
                </a:solidFill>
              </a:rPr>
              <a:t>재학습</a:t>
            </a:r>
            <a:r>
              <a:rPr lang="ko-KR" altLang="en-US" sz="1600" dirty="0">
                <a:solidFill>
                  <a:schemeClr val="tx1"/>
                </a:solidFill>
              </a:rPr>
              <a:t> 데이터가 일정 이상 확보되었을 시 </a:t>
            </a:r>
            <a:r>
              <a:rPr lang="ko-KR" altLang="en-US" sz="1600" dirty="0" err="1">
                <a:solidFill>
                  <a:schemeClr val="tx1"/>
                </a:solidFill>
              </a:rPr>
              <a:t>재학습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9C00F1B-0615-440F-97ED-5A8BDC618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72867"/>
              </p:ext>
            </p:extLst>
          </p:nvPr>
        </p:nvGraphicFramePr>
        <p:xfrm>
          <a:off x="3014786" y="2957434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4176477666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405512904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591743243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29801729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Colon(WSI)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0802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18532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80096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1460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1158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885577E-1A44-4CF4-A984-95374C9F9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781212"/>
              </p:ext>
            </p:extLst>
          </p:nvPr>
        </p:nvGraphicFramePr>
        <p:xfrm>
          <a:off x="887186" y="2958795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168696228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369893966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259501209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49328572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Stomach(WSI)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369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9006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3488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04065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4110826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93724A4-483D-4A20-9D7B-12CE9AD12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32566"/>
              </p:ext>
            </p:extLst>
          </p:nvPr>
        </p:nvGraphicFramePr>
        <p:xfrm>
          <a:off x="3014786" y="4133678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817219490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590771379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057836702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70224011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Colon(Patch)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420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2398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79792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10837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11338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82672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79792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18086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03335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79792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5335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300845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CBF3819-8817-4A74-A771-57A1B0FE5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13471"/>
              </p:ext>
            </p:extLst>
          </p:nvPr>
        </p:nvGraphicFramePr>
        <p:xfrm>
          <a:off x="887186" y="4133678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376613020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99789797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335555992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14416928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Stomach(Patch)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77892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151751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5266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151751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01284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151751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9486902"/>
                  </a:ext>
                </a:extLst>
              </a:tr>
            </a:tbl>
          </a:graphicData>
        </a:graphic>
      </p:graphicFrame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17E0F4-BCA4-4164-912C-6ADE62D31E02}"/>
              </a:ext>
            </a:extLst>
          </p:cNvPr>
          <p:cNvSpPr/>
          <p:nvPr/>
        </p:nvSpPr>
        <p:spPr>
          <a:xfrm>
            <a:off x="664029" y="2675627"/>
            <a:ext cx="4566557" cy="2786743"/>
          </a:xfrm>
          <a:prstGeom prst="roundRect">
            <a:avLst>
              <a:gd name="adj" fmla="val 41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41C691-9973-4459-93EF-F9CFB94C6CF8}"/>
              </a:ext>
            </a:extLst>
          </p:cNvPr>
          <p:cNvSpPr/>
          <p:nvPr/>
        </p:nvSpPr>
        <p:spPr>
          <a:xfrm>
            <a:off x="2095276" y="2294945"/>
            <a:ext cx="26717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&lt;Base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데이터셋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B7C9AF-7859-4C7B-9B51-1222478AB1F6}"/>
              </a:ext>
            </a:extLst>
          </p:cNvPr>
          <p:cNvSpPr/>
          <p:nvPr/>
        </p:nvSpPr>
        <p:spPr>
          <a:xfrm>
            <a:off x="6259061" y="2307531"/>
            <a:ext cx="26717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데이터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(New)&gt;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8EACA9B-1752-43B5-A8C3-858022FFFF33}"/>
              </a:ext>
            </a:extLst>
          </p:cNvPr>
          <p:cNvSpPr/>
          <p:nvPr/>
        </p:nvSpPr>
        <p:spPr>
          <a:xfrm>
            <a:off x="5490826" y="2675627"/>
            <a:ext cx="3268586" cy="2786743"/>
          </a:xfrm>
          <a:prstGeom prst="roundRect">
            <a:avLst>
              <a:gd name="adj" fmla="val 41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41269A-13A5-4857-8B4C-2747CD4468E0}"/>
              </a:ext>
            </a:extLst>
          </p:cNvPr>
          <p:cNvSpPr/>
          <p:nvPr/>
        </p:nvSpPr>
        <p:spPr>
          <a:xfrm>
            <a:off x="5585113" y="2818593"/>
            <a:ext cx="3174297" cy="168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Calibri" panose="020F0502020204030204" pitchFamily="34" charset="0"/>
                <a:cs typeface="Cordia New"/>
              </a:rPr>
              <a:t>일주일 당 추천 데이터 수 </a:t>
            </a:r>
            <a:endParaRPr lang="en-US" altLang="ko-KR" sz="1200" b="1" dirty="0">
              <a:latin typeface="Calibri" panose="020F0502020204030204" pitchFamily="34" charset="0"/>
              <a:cs typeface="Cordia New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latin typeface="Calibri" panose="020F0502020204030204" pitchFamily="34" charset="0"/>
                <a:cs typeface="Cordia New"/>
              </a:rPr>
              <a:t>WSI 480</a:t>
            </a:r>
            <a:r>
              <a:rPr lang="ko-KR" altLang="en-US" sz="1200" b="1" dirty="0">
                <a:latin typeface="Calibri" panose="020F0502020204030204" pitchFamily="34" charset="0"/>
                <a:cs typeface="Cordia New"/>
              </a:rPr>
              <a:t>여건 </a:t>
            </a:r>
            <a:r>
              <a:rPr lang="ko-KR" altLang="en-US" sz="1200" b="1" dirty="0" err="1">
                <a:latin typeface="Calibri" panose="020F0502020204030204" pitchFamily="34" charset="0"/>
                <a:cs typeface="Cordia New"/>
              </a:rPr>
              <a:t>재학습</a:t>
            </a:r>
            <a:endParaRPr lang="en-US" altLang="ko-KR" sz="12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Calibri" panose="020F0502020204030204" pitchFamily="34" charset="0"/>
                <a:cs typeface="Cordia New"/>
              </a:rPr>
              <a:t>   </a:t>
            </a:r>
            <a:r>
              <a:rPr lang="ko-KR" altLang="en-US" sz="800" dirty="0">
                <a:latin typeface="Calibri" panose="020F0502020204030204" pitchFamily="34" charset="0"/>
                <a:cs typeface="Cordia New"/>
              </a:rPr>
              <a:t>* 모델이 추천한 </a:t>
            </a:r>
            <a:r>
              <a:rPr lang="en-US" altLang="ko-KR" sz="8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800" dirty="0">
                <a:latin typeface="Calibri" panose="020F0502020204030204" pitchFamily="34" charset="0"/>
                <a:cs typeface="Cordia New"/>
              </a:rPr>
              <a:t>모두 진단한다 가정 </a:t>
            </a:r>
            <a:endParaRPr lang="en-US" altLang="ko-KR" sz="800" b="1" dirty="0">
              <a:latin typeface="Calibri" panose="020F0502020204030204" pitchFamily="34" charset="0"/>
              <a:cs typeface="Cordia New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" b="1" dirty="0">
              <a:latin typeface="Calibri" panose="020F0502020204030204" pitchFamily="34" charset="0"/>
              <a:cs typeface="Cordia New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latin typeface="Calibri" panose="020F0502020204030204" pitchFamily="34" charset="0"/>
                <a:cs typeface="Cordia New"/>
              </a:rPr>
              <a:t>패치 </a:t>
            </a:r>
            <a:r>
              <a:rPr lang="en-US" altLang="ko-KR" sz="1200" b="1" dirty="0">
                <a:latin typeface="Calibri" panose="020F0502020204030204" pitchFamily="34" charset="0"/>
                <a:cs typeface="Cordia New"/>
              </a:rPr>
              <a:t>7200</a:t>
            </a:r>
            <a:r>
              <a:rPr lang="ko-KR" altLang="en-US" sz="1200" b="1" dirty="0">
                <a:latin typeface="Calibri" panose="020F0502020204030204" pitchFamily="34" charset="0"/>
                <a:cs typeface="Cordia New"/>
              </a:rPr>
              <a:t>여건 </a:t>
            </a:r>
            <a:r>
              <a:rPr lang="ko-KR" altLang="en-US" sz="1200" b="1" dirty="0" err="1">
                <a:latin typeface="Calibri" panose="020F0502020204030204" pitchFamily="34" charset="0"/>
                <a:cs typeface="Cordia New"/>
              </a:rPr>
              <a:t>재학습</a:t>
            </a:r>
            <a:endParaRPr lang="en-US" altLang="ko-KR" sz="12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Calibri" panose="020F0502020204030204" pitchFamily="34" charset="0"/>
                <a:cs typeface="Cordia New"/>
              </a:rPr>
              <a:t>  </a:t>
            </a:r>
            <a:r>
              <a:rPr lang="ko-KR" altLang="en-US" sz="900" dirty="0">
                <a:latin typeface="Calibri" panose="020F0502020204030204" pitchFamily="34" charset="0"/>
                <a:cs typeface="Cordia New"/>
              </a:rPr>
              <a:t>* 총 패치의</a:t>
            </a:r>
            <a:r>
              <a:rPr lang="en-US" altLang="ko-KR" sz="900" dirty="0">
                <a:latin typeface="Calibri" panose="020F0502020204030204" pitchFamily="34" charset="0"/>
                <a:cs typeface="Cordia New"/>
              </a:rPr>
              <a:t> 5%</a:t>
            </a:r>
            <a:r>
              <a:rPr lang="ko-KR" altLang="en-US" sz="900" dirty="0">
                <a:latin typeface="Calibri" panose="020F0502020204030204" pitchFamily="34" charset="0"/>
                <a:cs typeface="Cordia New"/>
              </a:rPr>
              <a:t>을 </a:t>
            </a:r>
            <a:r>
              <a:rPr lang="ko-KR" altLang="en-US" sz="900" dirty="0" err="1">
                <a:latin typeface="Calibri" panose="020F0502020204030204" pitchFamily="34" charset="0"/>
                <a:cs typeface="Cordia New"/>
              </a:rPr>
              <a:t>재학습한다</a:t>
            </a:r>
            <a:r>
              <a:rPr lang="ko-KR" altLang="en-US" sz="900" dirty="0">
                <a:latin typeface="Calibri" panose="020F0502020204030204" pitchFamily="34" charset="0"/>
                <a:cs typeface="Cordia New"/>
              </a:rPr>
              <a:t> 가정</a:t>
            </a:r>
            <a:endParaRPr lang="en-US" altLang="ko-KR" sz="9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Calibri" panose="020F0502020204030204" pitchFamily="34" charset="0"/>
                <a:cs typeface="Cordia New"/>
              </a:rPr>
              <a:t>   ** </a:t>
            </a:r>
            <a:r>
              <a:rPr lang="ko-KR" altLang="en-US" sz="900" dirty="0">
                <a:latin typeface="Calibri" panose="020F0502020204030204" pitchFamily="34" charset="0"/>
                <a:cs typeface="Cordia New"/>
              </a:rPr>
              <a:t>최근 패치 </a:t>
            </a:r>
            <a:r>
              <a:rPr lang="ko-KR" altLang="en-US" sz="900" dirty="0" err="1">
                <a:latin typeface="Calibri" panose="020F0502020204030204" pitchFamily="34" charset="0"/>
                <a:cs typeface="Cordia New"/>
              </a:rPr>
              <a:t>재진단</a:t>
            </a:r>
            <a:r>
              <a:rPr lang="ko-KR" altLang="en-US" sz="900" dirty="0">
                <a:latin typeface="Calibri" panose="020F0502020204030204" pitchFamily="34" charset="0"/>
                <a:cs typeface="Cordia New"/>
              </a:rPr>
              <a:t> 간 총 패치의 </a:t>
            </a:r>
            <a:r>
              <a:rPr lang="en-US" altLang="ko-KR" sz="900" dirty="0">
                <a:latin typeface="Calibri" panose="020F0502020204030204" pitchFamily="34" charset="0"/>
                <a:cs typeface="Cordia New"/>
              </a:rPr>
              <a:t>20%</a:t>
            </a:r>
            <a:r>
              <a:rPr lang="ko-KR" altLang="en-US" sz="900" dirty="0">
                <a:latin typeface="Calibri" panose="020F0502020204030204" pitchFamily="34" charset="0"/>
                <a:cs typeface="Cordia New"/>
              </a:rPr>
              <a:t>을 </a:t>
            </a:r>
            <a:r>
              <a:rPr lang="ko-KR" altLang="en-US" sz="900" dirty="0" err="1">
                <a:latin typeface="Calibri" panose="020F0502020204030204" pitchFamily="34" charset="0"/>
                <a:cs typeface="Cordia New"/>
              </a:rPr>
              <a:t>재진단하심</a:t>
            </a:r>
            <a:r>
              <a:rPr lang="ko-KR" altLang="en-US" sz="900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2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B118776-7A05-4D47-83F7-F8F86E13CCD0}"/>
              </a:ext>
            </a:extLst>
          </p:cNvPr>
          <p:cNvSpPr/>
          <p:nvPr/>
        </p:nvSpPr>
        <p:spPr>
          <a:xfrm>
            <a:off x="5571637" y="4874246"/>
            <a:ext cx="3106964" cy="468939"/>
          </a:xfrm>
          <a:prstGeom prst="roundRect">
            <a:avLst>
              <a:gd name="adj" fmla="val 112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개월 정도의 데이터가 쌓여야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유의미한 모델 성능 변화 식별 가능 판단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621935A-F84F-40A7-BBC9-5B88B56ECDF2}"/>
              </a:ext>
            </a:extLst>
          </p:cNvPr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74FAF23-E9F6-4561-8DD8-908FCD0D5D8A}"/>
              </a:ext>
            </a:extLst>
          </p:cNvPr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ED06AB-118B-4132-9325-CB866935DE73}"/>
              </a:ext>
            </a:extLst>
          </p:cNvPr>
          <p:cNvSpPr/>
          <p:nvPr/>
        </p:nvSpPr>
        <p:spPr>
          <a:xfrm>
            <a:off x="767444" y="4059558"/>
            <a:ext cx="4332514" cy="1187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64353A19-71CC-4DD3-A430-6A12F929FBEB}"/>
              </a:ext>
            </a:extLst>
          </p:cNvPr>
          <p:cNvCxnSpPr>
            <a:cxnSpLocks/>
            <a:stCxn id="37" idx="1"/>
            <a:endCxn id="39" idx="1"/>
          </p:cNvCxnSpPr>
          <p:nvPr/>
        </p:nvCxnSpPr>
        <p:spPr>
          <a:xfrm rot="10800000" flipH="1" flipV="1">
            <a:off x="767444" y="4653233"/>
            <a:ext cx="119742" cy="1021272"/>
          </a:xfrm>
          <a:prstGeom prst="bentConnector3">
            <a:avLst>
              <a:gd name="adj1" fmla="val -1909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C57A13C-D3A8-45D4-BAC9-9C696C6176AA}"/>
              </a:ext>
            </a:extLst>
          </p:cNvPr>
          <p:cNvSpPr/>
          <p:nvPr/>
        </p:nvSpPr>
        <p:spPr>
          <a:xfrm>
            <a:off x="887186" y="5484164"/>
            <a:ext cx="26717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*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15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시간 가량 소요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416562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3.</a:t>
            </a:r>
            <a:r>
              <a:rPr lang="ko-KR" altLang="en-US" sz="1600" b="1" dirty="0">
                <a:latin typeface="+mn-ea"/>
                <a:cs typeface="Cordia New"/>
              </a:rPr>
              <a:t> </a:t>
            </a:r>
            <a:r>
              <a:rPr lang="en-US" altLang="ko-KR" sz="1600" b="1" dirty="0">
                <a:latin typeface="+mn-ea"/>
                <a:cs typeface="Cordia New"/>
              </a:rPr>
              <a:t>AL Training part </a:t>
            </a:r>
            <a:r>
              <a:rPr lang="ko-KR" altLang="en-US" sz="1600" b="1" dirty="0" err="1">
                <a:latin typeface="+mn-ea"/>
                <a:cs typeface="Cordia New"/>
              </a:rPr>
              <a:t>재학습</a:t>
            </a:r>
            <a:r>
              <a:rPr lang="ko-KR" altLang="en-US" sz="1600" b="1" dirty="0">
                <a:latin typeface="+mn-ea"/>
                <a:cs typeface="Cordia New"/>
              </a:rPr>
              <a:t> 방안 </a:t>
            </a:r>
            <a:r>
              <a:rPr lang="en-US" altLang="ko-KR" sz="1600" b="1" dirty="0">
                <a:latin typeface="+mn-ea"/>
                <a:cs typeface="Cordia New"/>
              </a:rPr>
              <a:t>: </a:t>
            </a:r>
            <a:r>
              <a:rPr lang="ko-KR" altLang="en-US" sz="1600" b="1" dirty="0" err="1">
                <a:latin typeface="+mn-ea"/>
                <a:cs typeface="Cordia New"/>
              </a:rPr>
              <a:t>재학습</a:t>
            </a:r>
            <a:r>
              <a:rPr lang="ko-KR" altLang="en-US" sz="1600" b="1" dirty="0">
                <a:latin typeface="+mn-ea"/>
                <a:cs typeface="Cordia New"/>
              </a:rPr>
              <a:t> 기능 </a:t>
            </a:r>
            <a:r>
              <a:rPr lang="en-US" altLang="ko-KR" sz="1600" b="1" dirty="0">
                <a:latin typeface="+mn-ea"/>
                <a:cs typeface="Cordia New"/>
              </a:rPr>
              <a:t>UI </a:t>
            </a:r>
            <a:r>
              <a:rPr lang="ko-KR" altLang="en-US" sz="1600" b="1" dirty="0">
                <a:latin typeface="+mn-ea"/>
                <a:cs typeface="Cordia New"/>
              </a:rPr>
              <a:t>구현 방안</a:t>
            </a:r>
            <a:endParaRPr lang="en-US" altLang="ko-KR" sz="1400" dirty="0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9EC535C-48DB-4865-B61B-2E9BE6FBC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61464"/>
              </p:ext>
            </p:extLst>
          </p:nvPr>
        </p:nvGraphicFramePr>
        <p:xfrm>
          <a:off x="3014786" y="2888121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4176477666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405512904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591743243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29801729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Colon(WSI)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0802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18532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80096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1460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1158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9673167-5E9D-4581-88DB-63D9ACEB8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26096"/>
              </p:ext>
            </p:extLst>
          </p:nvPr>
        </p:nvGraphicFramePr>
        <p:xfrm>
          <a:off x="887186" y="2889482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168696228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369893966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259501209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49328572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Stomach(WSI)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369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9006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3488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04065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411082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6E25417-1930-46D6-A61E-4DA2FB413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000409"/>
              </p:ext>
            </p:extLst>
          </p:nvPr>
        </p:nvGraphicFramePr>
        <p:xfrm>
          <a:off x="3014786" y="4064365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817219490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590771379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057836702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70224011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Colon(Patch)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420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2398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79792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10837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11338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82672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79792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8878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18086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03335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79792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5335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300845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7969380-327A-4520-BADD-87FB9E1CD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448144"/>
              </p:ext>
            </p:extLst>
          </p:nvPr>
        </p:nvGraphicFramePr>
        <p:xfrm>
          <a:off x="887186" y="4064365"/>
          <a:ext cx="2002972" cy="1047750"/>
        </p:xfrm>
        <a:graphic>
          <a:graphicData uri="http://schemas.openxmlformats.org/drawingml/2006/table">
            <a:tbl>
              <a:tblPr>
                <a:tableStyleId>{14F1F301-81CE-4E97-B990-7C26D3B88D77}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376613020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99789797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335555992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14416928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Stomach(Patch)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Valid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77892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151751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5266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151751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01284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151751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9486902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3C2BBEA-AD07-4892-8D57-4F06DE9EF6C2}"/>
              </a:ext>
            </a:extLst>
          </p:cNvPr>
          <p:cNvSpPr/>
          <p:nvPr/>
        </p:nvSpPr>
        <p:spPr>
          <a:xfrm>
            <a:off x="664029" y="2606314"/>
            <a:ext cx="4566557" cy="2786743"/>
          </a:xfrm>
          <a:prstGeom prst="roundRect">
            <a:avLst>
              <a:gd name="adj" fmla="val 41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6C9A5C-82B8-4CA3-9DD4-AFC422409C76}"/>
              </a:ext>
            </a:extLst>
          </p:cNvPr>
          <p:cNvSpPr/>
          <p:nvPr/>
        </p:nvSpPr>
        <p:spPr>
          <a:xfrm>
            <a:off x="2095276" y="2238218"/>
            <a:ext cx="26717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&lt;Base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데이터셋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D6D60E-4F9B-4C4D-AD35-D005706A75B8}"/>
              </a:ext>
            </a:extLst>
          </p:cNvPr>
          <p:cNvSpPr/>
          <p:nvPr/>
        </p:nvSpPr>
        <p:spPr>
          <a:xfrm>
            <a:off x="6259061" y="2238218"/>
            <a:ext cx="26717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데이터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(New)&gt;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5CDD16-55D5-440D-8362-EC6F19FEE325}"/>
              </a:ext>
            </a:extLst>
          </p:cNvPr>
          <p:cNvSpPr/>
          <p:nvPr/>
        </p:nvSpPr>
        <p:spPr>
          <a:xfrm>
            <a:off x="5490826" y="2606314"/>
            <a:ext cx="3268586" cy="2786743"/>
          </a:xfrm>
          <a:prstGeom prst="roundRect">
            <a:avLst>
              <a:gd name="adj" fmla="val 41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85DDE8-9F36-44DE-8E21-42973B091B13}"/>
              </a:ext>
            </a:extLst>
          </p:cNvPr>
          <p:cNvSpPr/>
          <p:nvPr/>
        </p:nvSpPr>
        <p:spPr>
          <a:xfrm>
            <a:off x="6433232" y="2888121"/>
            <a:ext cx="2671700" cy="158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>
                <a:latin typeface="Calibri" panose="020F0502020204030204" pitchFamily="34" charset="0"/>
                <a:cs typeface="Cordia New"/>
              </a:rPr>
              <a:t>+ a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E85439-3497-4A80-9829-81D24605A952}"/>
              </a:ext>
            </a:extLst>
          </p:cNvPr>
          <p:cNvSpPr/>
          <p:nvPr/>
        </p:nvSpPr>
        <p:spPr>
          <a:xfrm>
            <a:off x="767444" y="3999685"/>
            <a:ext cx="4332514" cy="1187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8F1220A-8943-48FA-8214-3F75ADE02502}"/>
              </a:ext>
            </a:extLst>
          </p:cNvPr>
          <p:cNvCxnSpPr>
            <a:cxnSpLocks/>
            <a:stCxn id="10" idx="1"/>
            <a:endCxn id="21" idx="1"/>
          </p:cNvCxnSpPr>
          <p:nvPr/>
        </p:nvCxnSpPr>
        <p:spPr>
          <a:xfrm rot="10800000" flipH="1" flipV="1">
            <a:off x="767444" y="4593360"/>
            <a:ext cx="119742" cy="1021272"/>
          </a:xfrm>
          <a:prstGeom prst="bentConnector3">
            <a:avLst>
              <a:gd name="adj1" fmla="val -1909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6481FD-693F-4FEB-93D6-E33C3581D343}"/>
              </a:ext>
            </a:extLst>
          </p:cNvPr>
          <p:cNvSpPr/>
          <p:nvPr/>
        </p:nvSpPr>
        <p:spPr>
          <a:xfrm>
            <a:off x="887186" y="5424291"/>
            <a:ext cx="2671700" cy="38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*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15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시간 가량 소요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F3D582-6A13-44AB-9A08-D6558BEE862F}"/>
              </a:ext>
            </a:extLst>
          </p:cNvPr>
          <p:cNvSpPr/>
          <p:nvPr/>
        </p:nvSpPr>
        <p:spPr>
          <a:xfrm>
            <a:off x="306211" y="5832497"/>
            <a:ext cx="8531591" cy="557868"/>
          </a:xfrm>
          <a:prstGeom prst="roundRect">
            <a:avLst>
              <a:gd name="adj" fmla="val 112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재학습</a:t>
            </a:r>
            <a:r>
              <a:rPr lang="ko-KR" altLang="en-US" sz="1600" dirty="0">
                <a:solidFill>
                  <a:schemeClr val="tx1"/>
                </a:solidFill>
              </a:rPr>
              <a:t> 적용 </a:t>
            </a:r>
            <a:r>
              <a:rPr lang="en-US" altLang="ko-KR" sz="1600" dirty="0">
                <a:solidFill>
                  <a:schemeClr val="tx1"/>
                </a:solidFill>
              </a:rPr>
              <a:t>/ </a:t>
            </a:r>
            <a:r>
              <a:rPr lang="ko-KR" altLang="en-US" sz="1600" dirty="0">
                <a:solidFill>
                  <a:schemeClr val="tx1"/>
                </a:solidFill>
              </a:rPr>
              <a:t>각 기간별 모델 성능을 검토할 수 있는 모드</a:t>
            </a:r>
            <a:r>
              <a:rPr lang="en-US" altLang="ko-KR" sz="1600" dirty="0">
                <a:solidFill>
                  <a:schemeClr val="tx1"/>
                </a:solidFill>
              </a:rPr>
              <a:t>(ex- </a:t>
            </a:r>
            <a:r>
              <a:rPr lang="ko-KR" altLang="en-US" sz="1600" dirty="0">
                <a:solidFill>
                  <a:schemeClr val="tx1"/>
                </a:solidFill>
              </a:rPr>
              <a:t>관리자 모드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의견 요청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EA328D-2DBB-4179-B43A-6B89CC38E833}"/>
              </a:ext>
            </a:extLst>
          </p:cNvPr>
          <p:cNvSpPr/>
          <p:nvPr/>
        </p:nvSpPr>
        <p:spPr>
          <a:xfrm>
            <a:off x="465365" y="955162"/>
            <a:ext cx="8574665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현황 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데이터 셋의 크기가 상당하여 학습 간 소요시간이 크다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Calibri" panose="020F0502020204030204" pitchFamily="34" charset="0"/>
                <a:cs typeface="Cordia New"/>
              </a:rPr>
              <a:t>고려점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1) </a:t>
            </a: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학습 시간</a:t>
            </a: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]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데이터 셋의 크기가 상당하여 학습 간 소요시간이 크다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2) </a:t>
            </a: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[Black box]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새로운 데이터가 추가된다 해서 성능 향상을 보장할 수 없다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.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015E706-54D7-4EB4-8475-F618AAD9DCD1}"/>
              </a:ext>
            </a:extLst>
          </p:cNvPr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E46E2F-DC0A-4061-A80C-209D9F19459F}"/>
              </a:ext>
            </a:extLst>
          </p:cNvPr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024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563254"/>
              </p:ext>
            </p:extLst>
          </p:nvPr>
        </p:nvGraphicFramePr>
        <p:xfrm>
          <a:off x="232813" y="1178446"/>
          <a:ext cx="8704358" cy="2416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264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54123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815745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4012449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246777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215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31765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AL </a:t>
                      </a:r>
                      <a:r>
                        <a:rPr lang="ko-KR" altLang="en-US" sz="1100" b="1" dirty="0"/>
                        <a:t>시스템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재진단</a:t>
                      </a:r>
                      <a:r>
                        <a:rPr lang="ko-KR" altLang="en-US" sz="1100" dirty="0"/>
                        <a:t> 피드백 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/>
                        <a:t>Oracle </a:t>
                      </a:r>
                      <a:r>
                        <a:rPr lang="ko-KR" altLang="en-US" sz="1100" dirty="0" err="1"/>
                        <a:t>재진단</a:t>
                      </a:r>
                      <a:r>
                        <a:rPr lang="ko-KR" altLang="en-US" sz="1100" dirty="0"/>
                        <a:t> 소감 공유 및 추가 개발 요소 식별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NotoSansKR"/>
                        </a:rPr>
                        <a:t>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493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피드백 요소 개발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피드백 내용 기반 하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93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ko-KR" altLang="en-US" sz="11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모델 관리 구조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rgbClr val="1D1C1D"/>
                          </a:solidFill>
                          <a:latin typeface="NotoSansKR"/>
                          <a:ea typeface="+mn-ea"/>
                          <a:cs typeface="+mn-cs"/>
                          <a:sym typeface="Arial"/>
                        </a:rPr>
                        <a:t>업데이트된 모델 파라미터 관리 방안 설계 </a:t>
                      </a:r>
                      <a:endParaRPr lang="en-US" altLang="ko-KR" sz="1100" b="0" i="0" u="none" strike="noStrike" cap="none" dirty="0">
                        <a:solidFill>
                          <a:srgbClr val="1D1C1D"/>
                        </a:solidFill>
                        <a:latin typeface="NotoSansKR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cap="none" dirty="0">
                          <a:solidFill>
                            <a:srgbClr val="1D1C1D"/>
                          </a:solidFill>
                          <a:latin typeface="NotoSansKR"/>
                          <a:ea typeface="+mn-ea"/>
                          <a:cs typeface="+mn-cs"/>
                          <a:sym typeface="Arial"/>
                        </a:rPr>
                        <a:t>[DB] 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1D1C1D"/>
                          </a:solidFill>
                          <a:latin typeface="NotoSansKR"/>
                          <a:ea typeface="+mn-ea"/>
                          <a:cs typeface="+mn-cs"/>
                          <a:sym typeface="Arial"/>
                        </a:rPr>
                        <a:t>Model_management</a:t>
                      </a:r>
                      <a:r>
                        <a:rPr lang="en-US" altLang="ko-KR" sz="1100" b="0" i="0" u="none" strike="noStrike" cap="none" dirty="0">
                          <a:solidFill>
                            <a:srgbClr val="1D1C1D"/>
                          </a:solidFill>
                          <a:latin typeface="NotoSansKR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1D1C1D"/>
                          </a:solidFill>
                          <a:latin typeface="NotoSansKR"/>
                          <a:ea typeface="+mn-ea"/>
                          <a:cs typeface="+mn-cs"/>
                          <a:sym typeface="Arial"/>
                        </a:rPr>
                        <a:t>고도화</a:t>
                      </a:r>
                      <a:endParaRPr lang="en-US" altLang="ko-KR" sz="1100" b="0" i="0" u="none" strike="noStrike" cap="none" dirty="0">
                        <a:solidFill>
                          <a:srgbClr val="1D1C1D"/>
                        </a:solidFill>
                        <a:latin typeface="NotoSansKR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NotoSansKR"/>
                        </a:rPr>
                        <a:t>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(with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UI)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3705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재학습</a:t>
                      </a:r>
                      <a:r>
                        <a:rPr lang="ko-KR" altLang="en-US" sz="1100" dirty="0"/>
                        <a:t> 데이터 자동화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현황</a:t>
                      </a:r>
                      <a:r>
                        <a:rPr lang="en-US" altLang="ko-KR" sz="1100" dirty="0"/>
                        <a:t>] Base </a:t>
                      </a:r>
                      <a:r>
                        <a:rPr lang="ko-KR" altLang="en-US" sz="1100" dirty="0"/>
                        <a:t>데이터셋과 </a:t>
                      </a:r>
                      <a:r>
                        <a:rPr lang="ko-KR" altLang="en-US" sz="1100" dirty="0" err="1"/>
                        <a:t>재학습</a:t>
                      </a:r>
                      <a:r>
                        <a:rPr lang="ko-KR" altLang="en-US" sz="1100" dirty="0"/>
                        <a:t> 데이터셋을 직접 합쳐야 함 </a:t>
                      </a:r>
                      <a:endParaRPr lang="en-US" altLang="ko-KR" sz="110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/>
                        <a:t>재학습</a:t>
                      </a:r>
                      <a:r>
                        <a:rPr lang="ko-KR" altLang="en-US" sz="1100" dirty="0"/>
                        <a:t> 간 조건</a:t>
                      </a:r>
                      <a:r>
                        <a:rPr lang="en-US" altLang="ko-KR" sz="1100" dirty="0"/>
                        <a:t>(ex- </a:t>
                      </a:r>
                      <a:r>
                        <a:rPr lang="ko-KR" altLang="en-US" sz="1100" dirty="0"/>
                        <a:t>날짜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에 맞는 데이터셋 선별 기능 설계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NotoSansKR"/>
                        </a:rPr>
                        <a:t>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3705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모델 </a:t>
                      </a:r>
                      <a:r>
                        <a:rPr lang="ko-KR" altLang="en-US" sz="1100" dirty="0" err="1"/>
                        <a:t>재학습</a:t>
                      </a:r>
                      <a:r>
                        <a:rPr lang="ko-KR" altLang="en-US" sz="1100" dirty="0"/>
                        <a:t> 및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모델 성능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/>
                        <a:t>WSI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예측 모델 성능 점검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재학습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데이터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수집 이후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39905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74320" y="4478695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1200" dirty="0"/>
            </a:br>
            <a:endParaRPr lang="ko-KR" altLang="en-US" sz="12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79289"/>
              </p:ext>
            </p:extLst>
          </p:nvPr>
        </p:nvGraphicFramePr>
        <p:xfrm>
          <a:off x="232812" y="3812935"/>
          <a:ext cx="8704357" cy="396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264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54123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815745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4012449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246776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전문의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재학습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데이터 수집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/ Patch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재진단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56463F5-1733-42F3-B6EE-B062C1AB9423}"/>
              </a:ext>
            </a:extLst>
          </p:cNvPr>
          <p:cNvSpPr/>
          <p:nvPr/>
        </p:nvSpPr>
        <p:spPr>
          <a:xfrm>
            <a:off x="274320" y="582270"/>
            <a:ext cx="84850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추후 일정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정리</a:t>
            </a:r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 err="1">
                <a:latin typeface="+mn-ea"/>
              </a:rPr>
              <a:t>가안</a:t>
            </a:r>
            <a:r>
              <a:rPr lang="en-US" altLang="ko-KR" sz="1600" b="1" dirty="0">
                <a:latin typeface="+mn-ea"/>
              </a:rPr>
              <a:t>]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B60D92-FE40-4927-BB60-25ECEE863209}"/>
              </a:ext>
            </a:extLst>
          </p:cNvPr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3F0B7D-A6F5-4EE7-BC46-C87EAAE53F20}"/>
              </a:ext>
            </a:extLst>
          </p:cNvPr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59A117D-6A07-4B0E-8162-24304FD4D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142464"/>
              </p:ext>
            </p:extLst>
          </p:nvPr>
        </p:nvGraphicFramePr>
        <p:xfrm>
          <a:off x="232813" y="4376172"/>
          <a:ext cx="8704358" cy="396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264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54123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815745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4012449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246777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모델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관리 방식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재학습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00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4298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논의 사항 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(summary)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1. </a:t>
            </a:r>
            <a:r>
              <a:rPr lang="ko-KR" altLang="en-US" b="1" dirty="0" err="1">
                <a:latin typeface="+mn-ea"/>
                <a:cs typeface="Cordia New"/>
              </a:rPr>
              <a:t>재진단</a:t>
            </a:r>
            <a:r>
              <a:rPr lang="ko-KR" altLang="en-US" b="1" dirty="0">
                <a:latin typeface="+mn-ea"/>
                <a:cs typeface="Cordia New"/>
              </a:rPr>
              <a:t> 가이드라인 </a:t>
            </a:r>
            <a:endParaRPr lang="en-US" altLang="ko-KR" b="1" dirty="0">
              <a:latin typeface="+mn-ea"/>
              <a:cs typeface="Cordia New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Cordia New"/>
              </a:rPr>
              <a:t>AL </a:t>
            </a:r>
            <a:r>
              <a:rPr lang="ko-KR" altLang="en-US" b="1" dirty="0">
                <a:latin typeface="+mn-ea"/>
                <a:cs typeface="Cordia New"/>
              </a:rPr>
              <a:t>시스템 방향성 공유</a:t>
            </a:r>
            <a:endParaRPr lang="en-US" altLang="ko-KR" b="1" dirty="0">
              <a:latin typeface="+mn-ea"/>
              <a:cs typeface="Cordia New"/>
            </a:endParaRPr>
          </a:p>
          <a:p>
            <a:pPr lvl="8">
              <a:lnSpc>
                <a:spcPct val="150000"/>
              </a:lnSpc>
            </a:pPr>
            <a:endParaRPr lang="en-US" altLang="ko-KR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  <a:cs typeface="Cordia New"/>
              </a:rPr>
              <a:t>2. </a:t>
            </a:r>
            <a:r>
              <a:rPr lang="ko-KR" altLang="en-US" b="1" dirty="0">
                <a:latin typeface="+mn-ea"/>
                <a:cs typeface="Cordia New"/>
              </a:rPr>
              <a:t>지속가능한 </a:t>
            </a:r>
            <a:r>
              <a:rPr lang="ko-KR" altLang="en-US" b="1" dirty="0" err="1">
                <a:latin typeface="+mn-ea"/>
                <a:cs typeface="Cordia New"/>
              </a:rPr>
              <a:t>재학습</a:t>
            </a:r>
            <a:r>
              <a:rPr lang="ko-KR" altLang="en-US" b="1" dirty="0">
                <a:latin typeface="+mn-ea"/>
                <a:cs typeface="Cordia New"/>
              </a:rPr>
              <a:t> 데이터 확보 방안</a:t>
            </a:r>
            <a:endParaRPr lang="en-US" altLang="ko-KR" b="1" dirty="0">
              <a:latin typeface="+mn-ea"/>
              <a:cs typeface="Cordia New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Cordia New"/>
              </a:rPr>
              <a:t>Ex1) </a:t>
            </a:r>
            <a:r>
              <a:rPr lang="ko-KR" altLang="en-US" b="1" dirty="0">
                <a:latin typeface="+mn-ea"/>
                <a:cs typeface="Cordia New"/>
              </a:rPr>
              <a:t>개별 </a:t>
            </a:r>
            <a:r>
              <a:rPr lang="en-US" altLang="ko-KR" b="1" dirty="0">
                <a:latin typeface="+mn-ea"/>
                <a:cs typeface="Cordia New"/>
              </a:rPr>
              <a:t>WSI </a:t>
            </a:r>
            <a:r>
              <a:rPr lang="ko-KR" altLang="en-US" b="1" dirty="0">
                <a:latin typeface="+mn-ea"/>
                <a:cs typeface="Cordia New"/>
              </a:rPr>
              <a:t>당 </a:t>
            </a:r>
            <a:r>
              <a:rPr lang="en-US" altLang="ko-KR" b="1" dirty="0">
                <a:latin typeface="+mn-ea"/>
                <a:cs typeface="Cordia New"/>
              </a:rPr>
              <a:t>Patch </a:t>
            </a:r>
            <a:r>
              <a:rPr lang="ko-KR" altLang="en-US" b="1" dirty="0">
                <a:latin typeface="+mn-ea"/>
                <a:cs typeface="Cordia New"/>
              </a:rPr>
              <a:t>추천 수 제한 </a:t>
            </a:r>
            <a:endParaRPr lang="en-US" altLang="ko-KR" b="1" dirty="0">
              <a:latin typeface="+mn-ea"/>
              <a:cs typeface="Cordia New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Cordia New"/>
              </a:rPr>
              <a:t>Ex2) </a:t>
            </a:r>
            <a:r>
              <a:rPr lang="ko-KR" altLang="en-US" b="1" dirty="0">
                <a:latin typeface="+mn-ea"/>
                <a:cs typeface="Cordia New"/>
              </a:rPr>
              <a:t>패치 자동 레이블링 기능 도입</a:t>
            </a:r>
            <a:endParaRPr lang="en-US" altLang="ko-KR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  <a:cs typeface="Cordia New"/>
              </a:rPr>
              <a:t>3. AL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en-US" altLang="ko-KR" b="1" dirty="0">
                <a:latin typeface="+mn-ea"/>
                <a:cs typeface="Cordia New"/>
              </a:rPr>
              <a:t>Training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en-US" altLang="ko-KR" b="1" dirty="0">
                <a:latin typeface="+mn-ea"/>
                <a:cs typeface="Cordia New"/>
              </a:rPr>
              <a:t>part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ko-KR" altLang="en-US" b="1" dirty="0" err="1">
                <a:latin typeface="+mn-ea"/>
                <a:cs typeface="Cordia New"/>
              </a:rPr>
              <a:t>재학습</a:t>
            </a:r>
            <a:r>
              <a:rPr lang="ko-KR" altLang="en-US" b="1" dirty="0">
                <a:latin typeface="+mn-ea"/>
                <a:cs typeface="Cordia New"/>
              </a:rPr>
              <a:t> 방안 </a:t>
            </a:r>
            <a:endParaRPr lang="en-US" altLang="ko-KR" b="1" dirty="0">
              <a:latin typeface="+mn-ea"/>
              <a:cs typeface="Cordia New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  <a:cs typeface="Cordia New"/>
              </a:rPr>
              <a:t>재학습</a:t>
            </a:r>
            <a:r>
              <a:rPr lang="ko-KR" altLang="en-US" b="1" dirty="0">
                <a:latin typeface="+mn-ea"/>
                <a:cs typeface="Cordia New"/>
              </a:rPr>
              <a:t> 기능 구현 방안 논의 </a:t>
            </a:r>
            <a:endParaRPr lang="en-US" altLang="ko-KR" b="1" dirty="0">
              <a:latin typeface="+mn-ea"/>
              <a:cs typeface="Cordia New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  <a:cs typeface="Cordia New"/>
              </a:rPr>
              <a:t>재학습</a:t>
            </a:r>
            <a:r>
              <a:rPr lang="ko-KR" altLang="en-US" b="1" dirty="0">
                <a:latin typeface="+mn-ea"/>
                <a:cs typeface="Cordia New"/>
              </a:rPr>
              <a:t> 조건 논의 </a:t>
            </a:r>
            <a:endParaRPr lang="en-US" altLang="ko-KR" b="1" dirty="0">
              <a:latin typeface="+mn-ea"/>
              <a:cs typeface="Cordia New"/>
            </a:endParaRPr>
          </a:p>
          <a:p>
            <a:pPr marL="36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  <a:cs typeface="Cordia New"/>
            </a:endParaRPr>
          </a:p>
          <a:p>
            <a:pPr marL="74250">
              <a:lnSpc>
                <a:spcPct val="150000"/>
              </a:lnSpc>
            </a:pPr>
            <a:r>
              <a:rPr lang="en-US" altLang="ko-KR" b="1" dirty="0">
                <a:latin typeface="+mn-ea"/>
                <a:cs typeface="Cordia New"/>
              </a:rPr>
              <a:t>+ </a:t>
            </a:r>
            <a:r>
              <a:rPr lang="ko-KR" altLang="en-US" b="1" dirty="0">
                <a:latin typeface="+mn-ea"/>
                <a:cs typeface="Cordia New"/>
              </a:rPr>
              <a:t>추후 일정 논의 </a:t>
            </a:r>
            <a:endParaRPr lang="en-US" altLang="ko-KR" b="1" dirty="0">
              <a:latin typeface="+mn-ea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258660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수준일 때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127409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진행 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406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진행 및 논의 예정 사항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latin typeface="+mn-ea"/>
                <a:cs typeface="Cordia New"/>
              </a:rPr>
              <a:t>Training part </a:t>
            </a:r>
            <a:r>
              <a:rPr lang="ko-KR" altLang="en-US" sz="1600" b="1" dirty="0">
                <a:latin typeface="+mn-ea"/>
                <a:cs typeface="Cordia New"/>
              </a:rPr>
              <a:t>점검 진행 중 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  <a:cs typeface="Cordia New"/>
              </a:rPr>
              <a:t>Active learning Training </a:t>
            </a:r>
            <a:r>
              <a:rPr lang="ko-KR" altLang="en-US" sz="1600" b="1" dirty="0">
                <a:latin typeface="+mn-ea"/>
                <a:cs typeface="Cordia New"/>
              </a:rPr>
              <a:t>파트 학습 점검 중 </a:t>
            </a:r>
            <a:r>
              <a:rPr lang="en-US" altLang="ko-KR" sz="1600" b="1" dirty="0">
                <a:latin typeface="+mn-ea"/>
                <a:cs typeface="Cordia New"/>
              </a:rPr>
              <a:t>: 2</a:t>
            </a:r>
            <a:r>
              <a:rPr lang="ko-KR" altLang="en-US" sz="1600" b="1" dirty="0">
                <a:latin typeface="+mn-ea"/>
                <a:cs typeface="Cordia New"/>
              </a:rPr>
              <a:t>월 </a:t>
            </a:r>
            <a:r>
              <a:rPr lang="en-US" altLang="ko-KR" sz="1600" b="1" dirty="0">
                <a:latin typeface="+mn-ea"/>
                <a:cs typeface="Cordia New"/>
              </a:rPr>
              <a:t>8</a:t>
            </a:r>
            <a:r>
              <a:rPr lang="ko-KR" altLang="en-US" sz="1600" b="1" dirty="0">
                <a:latin typeface="+mn-ea"/>
                <a:cs typeface="Cordia New"/>
              </a:rPr>
              <a:t>일 </a:t>
            </a:r>
            <a:r>
              <a:rPr lang="en-US" altLang="ko-KR" sz="1600" b="1" dirty="0">
                <a:latin typeface="+mn-ea"/>
                <a:cs typeface="Cordia New"/>
              </a:rPr>
              <a:t>~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 AL </a:t>
            </a:r>
            <a:r>
              <a:rPr lang="ko-KR" altLang="en-US" sz="1600" b="1" dirty="0">
                <a:latin typeface="+mn-ea"/>
                <a:cs typeface="Cordia New"/>
              </a:rPr>
              <a:t>시스템 논의 사항 정리 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가이드라인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  <a:cs typeface="Cordia New"/>
              </a:rPr>
              <a:t>지속가능한 </a:t>
            </a:r>
            <a:r>
              <a:rPr lang="ko-KR" altLang="en-US" sz="1600" b="1" dirty="0" err="1">
                <a:latin typeface="+mn-ea"/>
                <a:cs typeface="Cordia New"/>
              </a:rPr>
              <a:t>재학습</a:t>
            </a:r>
            <a:r>
              <a:rPr lang="ko-KR" altLang="en-US" sz="1600" b="1" dirty="0">
                <a:latin typeface="+mn-ea"/>
                <a:cs typeface="Cordia New"/>
              </a:rPr>
              <a:t> 데이터 확보 방안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  <a:cs typeface="Cordia New"/>
              </a:rPr>
              <a:t>모델 </a:t>
            </a:r>
            <a:r>
              <a:rPr lang="ko-KR" altLang="en-US" sz="1600" b="1" dirty="0" err="1">
                <a:latin typeface="+mn-ea"/>
                <a:cs typeface="Cordia New"/>
              </a:rPr>
              <a:t>재학습</a:t>
            </a:r>
            <a:r>
              <a:rPr lang="ko-KR" altLang="en-US" sz="1600" b="1" dirty="0">
                <a:latin typeface="+mn-ea"/>
                <a:cs typeface="Cordia New"/>
              </a:rPr>
              <a:t> </a:t>
            </a:r>
            <a:r>
              <a:rPr lang="en-US" altLang="ko-KR" sz="1600" b="1" dirty="0">
                <a:latin typeface="+mn-ea"/>
                <a:cs typeface="Cordia New"/>
              </a:rPr>
              <a:t>UI</a:t>
            </a:r>
            <a:r>
              <a:rPr lang="ko-KR" altLang="en-US" sz="1600" b="1" dirty="0">
                <a:latin typeface="+mn-ea"/>
                <a:cs typeface="Cordia New"/>
              </a:rPr>
              <a:t> 구현 방안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3. </a:t>
            </a:r>
            <a:r>
              <a:rPr lang="ko-KR" altLang="en-US" sz="1600" b="1" dirty="0">
                <a:latin typeface="+mn-ea"/>
                <a:cs typeface="Cordia New"/>
              </a:rPr>
              <a:t>추후 일정 정리</a:t>
            </a:r>
            <a:endParaRPr lang="en-US" altLang="ko-KR" sz="1600" dirty="0">
              <a:latin typeface="+mn-ea"/>
              <a:cs typeface="Cordia New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246206" y="518462"/>
            <a:ext cx="9164960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1.</a:t>
            </a:r>
            <a:r>
              <a:rPr lang="ko-KR" altLang="en-US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가이드라인 </a:t>
            </a:r>
            <a:r>
              <a:rPr lang="en-US" altLang="ko-KR" sz="1600" b="1" dirty="0">
                <a:latin typeface="+mn-ea"/>
                <a:cs typeface="Cordia New"/>
              </a:rPr>
              <a:t>: AL </a:t>
            </a:r>
            <a:r>
              <a:rPr lang="ko-KR" altLang="en-US" sz="1600" b="1" dirty="0">
                <a:latin typeface="+mn-ea"/>
                <a:cs typeface="Cordia New"/>
              </a:rPr>
              <a:t>시스템 방향성 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목표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b="1" dirty="0">
                <a:latin typeface="+mn-ea"/>
                <a:cs typeface="Cordia New"/>
              </a:rPr>
              <a:t>지속가능한 </a:t>
            </a:r>
            <a:r>
              <a:rPr lang="en-US" altLang="ko-KR" sz="1600" b="1" dirty="0">
                <a:latin typeface="+mn-ea"/>
                <a:cs typeface="Cordia New"/>
              </a:rPr>
              <a:t>WSI Classification</a:t>
            </a:r>
            <a:r>
              <a:rPr lang="ko-KR" altLang="en-US" sz="1600" b="1" dirty="0">
                <a:latin typeface="+mn-ea"/>
                <a:cs typeface="Cordia New"/>
              </a:rPr>
              <a:t> 시스템 구축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518413-72BB-41F5-BE55-53B137315E4D}"/>
              </a:ext>
            </a:extLst>
          </p:cNvPr>
          <p:cNvGrpSpPr/>
          <p:nvPr/>
        </p:nvGrpSpPr>
        <p:grpSpPr>
          <a:xfrm>
            <a:off x="372641" y="1409357"/>
            <a:ext cx="5256284" cy="4387435"/>
            <a:chOff x="606298" y="683494"/>
            <a:chExt cx="7744174" cy="64640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14982B-0456-4F5C-ADC7-F8D33ACAC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743" r="28300"/>
            <a:stretch/>
          </p:blipFill>
          <p:spPr>
            <a:xfrm>
              <a:off x="1993665" y="4266838"/>
              <a:ext cx="1115897" cy="288073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F410A87-A2F2-4129-9782-062765E00950}"/>
                </a:ext>
              </a:extLst>
            </p:cNvPr>
            <p:cNvGrpSpPr/>
            <p:nvPr/>
          </p:nvGrpSpPr>
          <p:grpSpPr>
            <a:xfrm>
              <a:off x="606298" y="683494"/>
              <a:ext cx="7744174" cy="6152225"/>
              <a:chOff x="606298" y="683494"/>
              <a:chExt cx="7744174" cy="6152225"/>
            </a:xfrm>
          </p:grpSpPr>
          <p:pic>
            <p:nvPicPr>
              <p:cNvPr id="8" name="그림 4">
                <a:extLst>
                  <a:ext uri="{FF2B5EF4-FFF2-40B4-BE49-F238E27FC236}">
                    <a16:creationId xmlns:a16="http://schemas.microsoft.com/office/drawing/2014/main" id="{AFC6134B-3B9C-4882-A03F-A4BCD2846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606298" y="3671215"/>
                <a:ext cx="7704856" cy="877742"/>
              </a:xfrm>
              <a:prstGeom prst="rect">
                <a:avLst/>
              </a:prstGeom>
            </p:spPr>
          </p:pic>
          <p:sp>
            <p:nvSpPr>
              <p:cNvPr id="9" name="오른쪽 화살표 1">
                <a:extLst>
                  <a:ext uri="{FF2B5EF4-FFF2-40B4-BE49-F238E27FC236}">
                    <a16:creationId xmlns:a16="http://schemas.microsoft.com/office/drawing/2014/main" id="{8930C619-6BCE-4C27-8EF2-0E6BF508909F}"/>
                  </a:ext>
                </a:extLst>
              </p:cNvPr>
              <p:cNvSpPr/>
              <p:nvPr/>
            </p:nvSpPr>
            <p:spPr>
              <a:xfrm rot="10800000">
                <a:off x="4221313" y="1328398"/>
                <a:ext cx="651337" cy="483848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A410C60-704C-4689-9E32-CC8B337BF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433" y="1073820"/>
                <a:ext cx="3014720" cy="2619394"/>
              </a:xfrm>
              <a:prstGeom prst="rect">
                <a:avLst/>
              </a:prstGeom>
            </p:spPr>
          </p:pic>
          <p:sp>
            <p:nvSpPr>
              <p:cNvPr id="11" name="오른쪽 화살표 27">
                <a:extLst>
                  <a:ext uri="{FF2B5EF4-FFF2-40B4-BE49-F238E27FC236}">
                    <a16:creationId xmlns:a16="http://schemas.microsoft.com/office/drawing/2014/main" id="{978FBF3F-8C94-45BA-BF24-98BDD31FB8A7}"/>
                  </a:ext>
                </a:extLst>
              </p:cNvPr>
              <p:cNvSpPr/>
              <p:nvPr/>
            </p:nvSpPr>
            <p:spPr>
              <a:xfrm rot="10800000">
                <a:off x="4202674" y="2199336"/>
                <a:ext cx="651337" cy="483848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오른쪽 화살표 28">
                <a:extLst>
                  <a:ext uri="{FF2B5EF4-FFF2-40B4-BE49-F238E27FC236}">
                    <a16:creationId xmlns:a16="http://schemas.microsoft.com/office/drawing/2014/main" id="{E1680249-B6AA-448C-BF58-E404583C5283}"/>
                  </a:ext>
                </a:extLst>
              </p:cNvPr>
              <p:cNvSpPr/>
              <p:nvPr/>
            </p:nvSpPr>
            <p:spPr>
              <a:xfrm rot="10800000">
                <a:off x="4221314" y="3152222"/>
                <a:ext cx="651337" cy="483848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A753FE2-EA37-46D9-B8B3-81606912A3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2603"/>
              <a:stretch/>
            </p:blipFill>
            <p:spPr>
              <a:xfrm>
                <a:off x="5322828" y="1161987"/>
                <a:ext cx="2549375" cy="2531227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F1872B4-E514-4323-9A98-51681F64138C}"/>
                  </a:ext>
                </a:extLst>
              </p:cNvPr>
              <p:cNvSpPr/>
              <p:nvPr/>
            </p:nvSpPr>
            <p:spPr>
              <a:xfrm>
                <a:off x="1872968" y="710900"/>
                <a:ext cx="1263650" cy="3333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WSI system</a:t>
                </a:r>
                <a:endParaRPr lang="ko-KR" altLang="en-US" sz="700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0D7EA9B-1C6A-4BE8-8DC6-D6E2A5B06CE4}"/>
                  </a:ext>
                </a:extLst>
              </p:cNvPr>
              <p:cNvSpPr/>
              <p:nvPr/>
            </p:nvSpPr>
            <p:spPr>
              <a:xfrm>
                <a:off x="5581179" y="683494"/>
                <a:ext cx="2769293" cy="3333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Sample selection &amp; update</a:t>
                </a:r>
                <a:endParaRPr lang="ko-KR" altLang="en-US" sz="800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BE1FDFF-5F9D-4C5E-9848-38116ECBE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9562" y="4545513"/>
                <a:ext cx="3618525" cy="2290206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4D2F851-B720-44B6-85E5-FE13D567E01C}"/>
                  </a:ext>
                </a:extLst>
              </p:cNvPr>
              <p:cNvSpPr/>
              <p:nvPr/>
            </p:nvSpPr>
            <p:spPr>
              <a:xfrm>
                <a:off x="3112283" y="3961547"/>
                <a:ext cx="2769293" cy="3333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Sustainable system</a:t>
                </a:r>
                <a:endParaRPr lang="ko-KR" altLang="en-US" sz="1100" dirty="0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C60785-DD0B-47B1-9509-CE27CA2CADC8}"/>
              </a:ext>
            </a:extLst>
          </p:cNvPr>
          <p:cNvSpPr/>
          <p:nvPr/>
        </p:nvSpPr>
        <p:spPr>
          <a:xfrm>
            <a:off x="1218478" y="3550842"/>
            <a:ext cx="3470631" cy="2185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8B670BB-E1E5-4763-950D-D578ABE84FEE}"/>
              </a:ext>
            </a:extLst>
          </p:cNvPr>
          <p:cNvSpPr/>
          <p:nvPr/>
        </p:nvSpPr>
        <p:spPr>
          <a:xfrm>
            <a:off x="306211" y="5990610"/>
            <a:ext cx="8531591" cy="557868"/>
          </a:xfrm>
          <a:prstGeom prst="roundRect">
            <a:avLst>
              <a:gd name="adj" fmla="val 112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변화하는 환경 속에서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최소한의 노력과 데이터로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최대한의 모델의 성능을 확보</a:t>
            </a:r>
            <a:r>
              <a:rPr lang="ko-KR" altLang="en-US" sz="1600" dirty="0">
                <a:solidFill>
                  <a:schemeClr val="tx1"/>
                </a:solidFill>
              </a:rPr>
              <a:t>하자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2132FA6C-9E9D-40E6-8AA6-0F1A9D975513}"/>
              </a:ext>
            </a:extLst>
          </p:cNvPr>
          <p:cNvSpPr/>
          <p:nvPr/>
        </p:nvSpPr>
        <p:spPr>
          <a:xfrm>
            <a:off x="5142409" y="1432560"/>
            <a:ext cx="640080" cy="4271554"/>
          </a:xfrm>
          <a:custGeom>
            <a:avLst/>
            <a:gdLst>
              <a:gd name="connsiteX0" fmla="*/ 640080 w 640080"/>
              <a:gd name="connsiteY0" fmla="*/ 0 h 4271554"/>
              <a:gd name="connsiteX1" fmla="*/ 640080 w 640080"/>
              <a:gd name="connsiteY1" fmla="*/ 4271554 h 4271554"/>
              <a:gd name="connsiteX2" fmla="*/ 0 w 640080"/>
              <a:gd name="connsiteY2" fmla="*/ 4271554 h 4271554"/>
              <a:gd name="connsiteX3" fmla="*/ 0 w 640080"/>
              <a:gd name="connsiteY3" fmla="*/ 2137954 h 4271554"/>
              <a:gd name="connsiteX4" fmla="*/ 640080 w 640080"/>
              <a:gd name="connsiteY4" fmla="*/ 0 h 427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4271554">
                <a:moveTo>
                  <a:pt x="640080" y="0"/>
                </a:moveTo>
                <a:lnTo>
                  <a:pt x="640080" y="4271554"/>
                </a:lnTo>
                <a:lnTo>
                  <a:pt x="0" y="4271554"/>
                </a:lnTo>
                <a:lnTo>
                  <a:pt x="0" y="2137954"/>
                </a:lnTo>
                <a:lnTo>
                  <a:pt x="64008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B5D8BF-620F-4DC9-9138-02510DA7D107}"/>
              </a:ext>
            </a:extLst>
          </p:cNvPr>
          <p:cNvSpPr/>
          <p:nvPr/>
        </p:nvSpPr>
        <p:spPr>
          <a:xfrm>
            <a:off x="5904411" y="1867989"/>
            <a:ext cx="2871303" cy="3785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[</a:t>
            </a:r>
            <a:r>
              <a:rPr lang="ko-KR" altLang="en-US" b="1" dirty="0">
                <a:solidFill>
                  <a:schemeClr val="tx1"/>
                </a:solidFill>
              </a:rPr>
              <a:t>시스템</a:t>
            </a:r>
            <a:r>
              <a:rPr lang="en-US" altLang="ko-KR" b="1" dirty="0">
                <a:solidFill>
                  <a:schemeClr val="tx1"/>
                </a:solidFill>
              </a:rPr>
              <a:t>]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지속적인 업데이트 상황 속에서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최소한의 학습 데이터로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최대한의 모델 성능을 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[</a:t>
            </a:r>
            <a:r>
              <a:rPr lang="ko-KR" altLang="en-US" b="1" dirty="0">
                <a:solidFill>
                  <a:schemeClr val="tx1"/>
                </a:solidFill>
              </a:rPr>
              <a:t>전문의</a:t>
            </a:r>
            <a:r>
              <a:rPr lang="en-US" altLang="ko-KR" b="1" dirty="0">
                <a:solidFill>
                  <a:schemeClr val="tx1"/>
                </a:solidFill>
              </a:rPr>
              <a:t>]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Informative </a:t>
            </a:r>
            <a:r>
              <a:rPr lang="ko-KR" altLang="en-US" dirty="0">
                <a:solidFill>
                  <a:schemeClr val="tx1"/>
                </a:solidFill>
              </a:rPr>
              <a:t>데이터 선별 간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전문의 업무량 축소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2E84A30-A6CA-4399-BE51-DD9E16EF17C5}"/>
              </a:ext>
            </a:extLst>
          </p:cNvPr>
          <p:cNvSpPr/>
          <p:nvPr/>
        </p:nvSpPr>
        <p:spPr>
          <a:xfrm>
            <a:off x="5904412" y="1476713"/>
            <a:ext cx="2825932" cy="330316"/>
          </a:xfrm>
          <a:prstGeom prst="roundRect">
            <a:avLst/>
          </a:prstGeom>
          <a:solidFill>
            <a:srgbClr val="8EB4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세부 목표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AEBFBF-345C-4509-8DE9-2353EEE197A2}"/>
              </a:ext>
            </a:extLst>
          </p:cNvPr>
          <p:cNvSpPr/>
          <p:nvPr/>
        </p:nvSpPr>
        <p:spPr>
          <a:xfrm>
            <a:off x="6188529" y="4030666"/>
            <a:ext cx="2302327" cy="776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96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FE59F61-582B-4599-BC7E-5845D98A8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33336"/>
              </p:ext>
            </p:extLst>
          </p:nvPr>
        </p:nvGraphicFramePr>
        <p:xfrm>
          <a:off x="3634918" y="3891047"/>
          <a:ext cx="3035848" cy="1753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8962">
                  <a:extLst>
                    <a:ext uri="{9D8B030D-6E8A-4147-A177-3AD203B41FA5}">
                      <a16:colId xmlns:a16="http://schemas.microsoft.com/office/drawing/2014/main" val="3286654906"/>
                    </a:ext>
                  </a:extLst>
                </a:gridCol>
                <a:gridCol w="758962">
                  <a:extLst>
                    <a:ext uri="{9D8B030D-6E8A-4147-A177-3AD203B41FA5}">
                      <a16:colId xmlns:a16="http://schemas.microsoft.com/office/drawing/2014/main" val="1848630566"/>
                    </a:ext>
                  </a:extLst>
                </a:gridCol>
                <a:gridCol w="758962">
                  <a:extLst>
                    <a:ext uri="{9D8B030D-6E8A-4147-A177-3AD203B41FA5}">
                      <a16:colId xmlns:a16="http://schemas.microsoft.com/office/drawing/2014/main" val="3998158125"/>
                    </a:ext>
                  </a:extLst>
                </a:gridCol>
                <a:gridCol w="758962">
                  <a:extLst>
                    <a:ext uri="{9D8B030D-6E8A-4147-A177-3AD203B41FA5}">
                      <a16:colId xmlns:a16="http://schemas.microsoft.com/office/drawing/2014/main" val="1786864445"/>
                    </a:ext>
                  </a:extLst>
                </a:gridCol>
              </a:tblGrid>
              <a:tr h="31448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&lt;Stomach 53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전체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Patch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89043" marR="89043" marT="44521" marB="4452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14889"/>
                  </a:ext>
                </a:extLst>
              </a:tr>
              <a:tr h="314481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추천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추천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63781"/>
                  </a:ext>
                </a:extLst>
              </a:tr>
              <a:tr h="3644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1715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746947"/>
                  </a:ext>
                </a:extLst>
              </a:tr>
              <a:tr h="3144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1364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11394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12758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571206"/>
                  </a:ext>
                </a:extLst>
              </a:tr>
              <a:tr h="316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3079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11699</a:t>
                      </a:r>
                    </a:p>
                  </a:txBody>
                  <a:tcPr marL="8306" marR="8306" marT="83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14778</a:t>
                      </a:r>
                    </a:p>
                  </a:txBody>
                  <a:tcPr marL="8306" marR="8306" marT="830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0238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72CD9E3-4B39-47B1-A242-93471AF6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48020"/>
              </p:ext>
            </p:extLst>
          </p:nvPr>
        </p:nvGraphicFramePr>
        <p:xfrm>
          <a:off x="609343" y="4048188"/>
          <a:ext cx="2632620" cy="1471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6524">
                  <a:extLst>
                    <a:ext uri="{9D8B030D-6E8A-4147-A177-3AD203B41FA5}">
                      <a16:colId xmlns:a16="http://schemas.microsoft.com/office/drawing/2014/main" val="2171047029"/>
                    </a:ext>
                  </a:extLst>
                </a:gridCol>
                <a:gridCol w="526524">
                  <a:extLst>
                    <a:ext uri="{9D8B030D-6E8A-4147-A177-3AD203B41FA5}">
                      <a16:colId xmlns:a16="http://schemas.microsoft.com/office/drawing/2014/main" val="3643257597"/>
                    </a:ext>
                  </a:extLst>
                </a:gridCol>
                <a:gridCol w="526524">
                  <a:extLst>
                    <a:ext uri="{9D8B030D-6E8A-4147-A177-3AD203B41FA5}">
                      <a16:colId xmlns:a16="http://schemas.microsoft.com/office/drawing/2014/main" val="330280122"/>
                    </a:ext>
                  </a:extLst>
                </a:gridCol>
                <a:gridCol w="526524">
                  <a:extLst>
                    <a:ext uri="{9D8B030D-6E8A-4147-A177-3AD203B41FA5}">
                      <a16:colId xmlns:a16="http://schemas.microsoft.com/office/drawing/2014/main" val="1559226868"/>
                    </a:ext>
                  </a:extLst>
                </a:gridCol>
                <a:gridCol w="526524">
                  <a:extLst>
                    <a:ext uri="{9D8B030D-6E8A-4147-A177-3AD203B41FA5}">
                      <a16:colId xmlns:a16="http://schemas.microsoft.com/office/drawing/2014/main" val="3553835545"/>
                    </a:ext>
                  </a:extLst>
                </a:gridCol>
              </a:tblGrid>
              <a:tr h="367861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Oracle </a:t>
                      </a:r>
                      <a:r>
                        <a:rPr lang="ko-KR" altLang="en-US" sz="900" b="1" u="none" strike="noStrike" dirty="0" err="1">
                          <a:effectLst/>
                        </a:rPr>
                        <a:t>재학습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 진단 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(Correct / False)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472" marR="77472" marT="38736" marB="387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8429"/>
                  </a:ext>
                </a:extLst>
              </a:tr>
              <a:tr h="367861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Total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316668"/>
                  </a:ext>
                </a:extLst>
              </a:tr>
              <a:tr h="367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Stomach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25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(1/24)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13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(11/2)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15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(13/2)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53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(27/28)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704649"/>
                  </a:ext>
                </a:extLst>
              </a:tr>
              <a:tr h="367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Colon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(0/2)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(1/0)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(0/1)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(1/3)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16869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2F94FD-A6B2-42F7-A1EF-CCC0887619AB}"/>
              </a:ext>
            </a:extLst>
          </p:cNvPr>
          <p:cNvSpPr/>
          <p:nvPr/>
        </p:nvSpPr>
        <p:spPr>
          <a:xfrm>
            <a:off x="609340" y="4739631"/>
            <a:ext cx="2632623" cy="403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C9E9A61-E5E9-479A-A018-7C0AFC5BC46B}"/>
              </a:ext>
            </a:extLst>
          </p:cNvPr>
          <p:cNvSpPr/>
          <p:nvPr/>
        </p:nvSpPr>
        <p:spPr>
          <a:xfrm>
            <a:off x="3295029" y="3905365"/>
            <a:ext cx="231942" cy="1610473"/>
          </a:xfrm>
          <a:custGeom>
            <a:avLst/>
            <a:gdLst>
              <a:gd name="connsiteX0" fmla="*/ 0 w 391886"/>
              <a:gd name="connsiteY0" fmla="*/ 1265465 h 2204358"/>
              <a:gd name="connsiteX1" fmla="*/ 0 w 391886"/>
              <a:gd name="connsiteY1" fmla="*/ 1714500 h 2204358"/>
              <a:gd name="connsiteX2" fmla="*/ 391886 w 391886"/>
              <a:gd name="connsiteY2" fmla="*/ 2204358 h 2204358"/>
              <a:gd name="connsiteX3" fmla="*/ 391886 w 391886"/>
              <a:gd name="connsiteY3" fmla="*/ 0 h 2204358"/>
              <a:gd name="connsiteX4" fmla="*/ 0 w 391886"/>
              <a:gd name="connsiteY4" fmla="*/ 1265465 h 220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886" h="2204358">
                <a:moveTo>
                  <a:pt x="0" y="1265465"/>
                </a:moveTo>
                <a:lnTo>
                  <a:pt x="0" y="1714500"/>
                </a:lnTo>
                <a:lnTo>
                  <a:pt x="391886" y="2204358"/>
                </a:lnTo>
                <a:lnTo>
                  <a:pt x="391886" y="0"/>
                </a:lnTo>
                <a:lnTo>
                  <a:pt x="0" y="126546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305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  <a:cs typeface="Cordia New"/>
              </a:rPr>
              <a:t>1.</a:t>
            </a:r>
            <a:r>
              <a:rPr lang="ko-KR" altLang="en-US" sz="1600" b="1" dirty="0">
                <a:latin typeface="+mn-ea"/>
                <a:ea typeface="+mn-ea"/>
                <a:cs typeface="Cordia New"/>
              </a:rPr>
              <a:t> </a:t>
            </a:r>
            <a:r>
              <a:rPr lang="ko-KR" altLang="en-US" sz="1600" b="1" dirty="0" err="1">
                <a:latin typeface="+mn-ea"/>
                <a:ea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ea typeface="+mn-ea"/>
                <a:cs typeface="Cordia New"/>
              </a:rPr>
              <a:t> 가이드라인 </a:t>
            </a:r>
            <a:r>
              <a:rPr lang="en-US" altLang="ko-KR" sz="1600" b="1" dirty="0">
                <a:latin typeface="+mn-ea"/>
                <a:ea typeface="+mn-ea"/>
                <a:cs typeface="Cordia New"/>
              </a:rPr>
              <a:t>: </a:t>
            </a:r>
            <a:r>
              <a:rPr lang="ko-KR" altLang="en-US" sz="1600" b="1" dirty="0" err="1">
                <a:latin typeface="+mn-ea"/>
                <a:ea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ea typeface="+mn-ea"/>
                <a:cs typeface="Cordia New"/>
              </a:rPr>
              <a:t> 방향성</a:t>
            </a:r>
            <a:endParaRPr lang="en-US" altLang="ko-KR" sz="1600" b="1" dirty="0">
              <a:latin typeface="+mn-ea"/>
              <a:ea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  <a:cs typeface="Cordia New"/>
              </a:rPr>
              <a:t>목표 </a:t>
            </a:r>
            <a:r>
              <a:rPr lang="en-US" altLang="ko-KR" sz="1600" dirty="0">
                <a:latin typeface="+mn-ea"/>
                <a:ea typeface="+mn-ea"/>
                <a:cs typeface="Cordia New"/>
              </a:rPr>
              <a:t>: AL</a:t>
            </a:r>
            <a:r>
              <a:rPr lang="ko-KR" altLang="en-US" sz="1600" dirty="0">
                <a:latin typeface="+mn-ea"/>
                <a:ea typeface="+mn-ea"/>
                <a:cs typeface="Cordia New"/>
              </a:rPr>
              <a:t> 시스템 추천이 전문의 추천과 일치하는 것 </a:t>
            </a:r>
            <a:endParaRPr lang="en-US" altLang="ko-KR" sz="1600" dirty="0">
              <a:latin typeface="+mn-ea"/>
              <a:ea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  <a:cs typeface="Cordia New"/>
              </a:rPr>
              <a:t>현황 </a:t>
            </a:r>
            <a:r>
              <a:rPr lang="en-US" altLang="ko-KR" sz="1600" dirty="0">
                <a:latin typeface="+mn-ea"/>
                <a:ea typeface="+mn-ea"/>
                <a:cs typeface="Cordia New"/>
              </a:rPr>
              <a:t>: [Stomach WSI 53</a:t>
            </a:r>
            <a:r>
              <a:rPr lang="ko-KR" altLang="en-US" sz="1600" dirty="0">
                <a:latin typeface="+mn-ea"/>
                <a:ea typeface="+mn-ea"/>
                <a:cs typeface="Cordia New"/>
              </a:rPr>
              <a:t>개 분석</a:t>
            </a:r>
            <a:r>
              <a:rPr lang="en-US" altLang="ko-KR" sz="1600" dirty="0">
                <a:latin typeface="+mn-ea"/>
                <a:ea typeface="+mn-ea"/>
                <a:cs typeface="Cordia New"/>
              </a:rPr>
              <a:t>] AL </a:t>
            </a:r>
            <a:r>
              <a:rPr lang="ko-KR" altLang="en-US" sz="1600" dirty="0">
                <a:latin typeface="+mn-ea"/>
                <a:ea typeface="+mn-ea"/>
                <a:cs typeface="Cordia New"/>
              </a:rPr>
              <a:t>시스템 </a:t>
            </a:r>
            <a:r>
              <a:rPr lang="en-US" altLang="ko-KR" sz="1600" dirty="0">
                <a:latin typeface="+mn-ea"/>
                <a:ea typeface="+mn-ea"/>
                <a:cs typeface="Cordia New"/>
              </a:rPr>
              <a:t>/ </a:t>
            </a:r>
            <a:r>
              <a:rPr lang="ko-KR" altLang="en-US" sz="1600" dirty="0">
                <a:latin typeface="+mn-ea"/>
                <a:ea typeface="+mn-ea"/>
                <a:cs typeface="Cordia New"/>
              </a:rPr>
              <a:t>전문의 추천간</a:t>
            </a:r>
            <a:r>
              <a:rPr lang="ko-KR" altLang="en-US" sz="1600" b="1" dirty="0">
                <a:latin typeface="+mn-ea"/>
                <a:ea typeface="+mn-ea"/>
                <a:cs typeface="Cordia New"/>
              </a:rPr>
              <a:t> 차이 식별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  <a:cs typeface="Cordia New"/>
              </a:rPr>
              <a:t>당시 </a:t>
            </a:r>
            <a:r>
              <a:rPr lang="ko-KR" altLang="en-US" sz="1600" dirty="0" err="1">
                <a:latin typeface="+mn-ea"/>
                <a:ea typeface="+mn-ea"/>
                <a:cs typeface="Cordia New"/>
              </a:rPr>
              <a:t>재진단</a:t>
            </a:r>
            <a:r>
              <a:rPr lang="ko-KR" altLang="en-US" sz="1600" dirty="0">
                <a:latin typeface="+mn-ea"/>
                <a:ea typeface="+mn-ea"/>
                <a:cs typeface="Cordia New"/>
              </a:rPr>
              <a:t> 가이드라인 </a:t>
            </a:r>
            <a:r>
              <a:rPr lang="en-US" altLang="ko-KR" sz="1600" dirty="0">
                <a:latin typeface="+mn-ea"/>
                <a:ea typeface="+mn-ea"/>
                <a:cs typeface="Cordia New"/>
              </a:rPr>
              <a:t>: </a:t>
            </a:r>
            <a:r>
              <a:rPr lang="ko-KR" altLang="en-US" sz="1600" b="1" dirty="0">
                <a:latin typeface="+mn-ea"/>
                <a:ea typeface="+mn-ea"/>
              </a:rPr>
              <a:t>전문의 주관적 판단 하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모델 학습에 도움이 될 패치 선택</a:t>
            </a:r>
            <a:endParaRPr lang="en-US" altLang="ko-KR" sz="1600" dirty="0">
              <a:latin typeface="+mn-ea"/>
              <a:ea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목적 </a:t>
            </a:r>
            <a:r>
              <a:rPr lang="en-US" altLang="ko-KR" dirty="0">
                <a:latin typeface="+mn-ea"/>
                <a:ea typeface="+mn-ea"/>
              </a:rPr>
              <a:t>: '</a:t>
            </a:r>
            <a:r>
              <a:rPr lang="ko-KR" altLang="en-US" dirty="0">
                <a:latin typeface="+mn-ea"/>
                <a:ea typeface="+mn-ea"/>
              </a:rPr>
              <a:t>모델이 학습에 필요하다고 생각하는 패치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추천된 패치</a:t>
            </a:r>
            <a:r>
              <a:rPr lang="en-US" altLang="ko-KR" dirty="0">
                <a:latin typeface="+mn-ea"/>
                <a:ea typeface="+mn-ea"/>
              </a:rPr>
              <a:t>)’ </a:t>
            </a:r>
          </a:p>
          <a:p>
            <a:pPr marL="457200" lvl="1">
              <a:lnSpc>
                <a:spcPct val="150000"/>
              </a:lnSpc>
            </a:pPr>
            <a:r>
              <a:rPr lang="en-US" altLang="ko-KR" b="1" dirty="0">
                <a:latin typeface="+mn-ea"/>
                <a:ea typeface="+mn-ea"/>
              </a:rPr>
              <a:t>      vs</a:t>
            </a:r>
            <a:r>
              <a:rPr lang="ko-KR" altLang="en-US" dirty="0">
                <a:latin typeface="+mn-ea"/>
                <a:ea typeface="+mn-ea"/>
              </a:rPr>
              <a:t> </a:t>
            </a:r>
            <a:r>
              <a:rPr lang="en-US" altLang="ko-KR" dirty="0">
                <a:latin typeface="+mn-ea"/>
                <a:ea typeface="+mn-ea"/>
              </a:rPr>
              <a:t>'</a:t>
            </a:r>
            <a:r>
              <a:rPr lang="ko-KR" altLang="en-US" dirty="0">
                <a:latin typeface="+mn-ea"/>
                <a:ea typeface="+mn-ea"/>
              </a:rPr>
              <a:t>전문가 입장에서 학습이 필요하다고 생각되는 패치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전문의 선택</a:t>
            </a:r>
            <a:r>
              <a:rPr lang="en-US" altLang="ko-KR" dirty="0">
                <a:latin typeface="+mn-ea"/>
                <a:ea typeface="+mn-ea"/>
              </a:rPr>
              <a:t>)’  </a:t>
            </a:r>
            <a:r>
              <a:rPr lang="ko-KR" altLang="en-US" dirty="0">
                <a:latin typeface="+mn-ea"/>
                <a:ea typeface="+mn-ea"/>
              </a:rPr>
              <a:t>간의 일치 정도를 확인</a:t>
            </a:r>
            <a:endParaRPr lang="en-US" altLang="ko-KR" dirty="0">
              <a:latin typeface="+mn-ea"/>
              <a:ea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Ex 1). </a:t>
            </a:r>
            <a:r>
              <a:rPr lang="ko-KR" altLang="en-US" sz="1200" dirty="0">
                <a:latin typeface="+mn-ea"/>
                <a:ea typeface="+mn-ea"/>
              </a:rPr>
              <a:t>교본이 </a:t>
            </a:r>
            <a:r>
              <a:rPr lang="ko-KR" altLang="en-US" sz="1200" dirty="0" err="1">
                <a:latin typeface="+mn-ea"/>
                <a:ea typeface="+mn-ea"/>
              </a:rPr>
              <a:t>될만한</a:t>
            </a:r>
            <a:r>
              <a:rPr lang="ko-KR" altLang="en-US" sz="1200" dirty="0">
                <a:latin typeface="+mn-ea"/>
                <a:ea typeface="+mn-ea"/>
              </a:rPr>
              <a:t> 패치</a:t>
            </a:r>
            <a:r>
              <a:rPr lang="en-US" altLang="ko-KR" sz="1200" dirty="0">
                <a:latin typeface="+mn-ea"/>
                <a:ea typeface="+mn-ea"/>
              </a:rPr>
              <a:t>(typical case)</a:t>
            </a:r>
            <a:r>
              <a:rPr lang="ko-KR" altLang="en-US" sz="1200" dirty="0">
                <a:latin typeface="+mn-ea"/>
                <a:ea typeface="+mn-ea"/>
              </a:rPr>
              <a:t>인데 잘 </a:t>
            </a:r>
            <a:r>
              <a:rPr lang="ko-KR" altLang="en-US" sz="1200" dirty="0" err="1">
                <a:latin typeface="+mn-ea"/>
                <a:ea typeface="+mn-ea"/>
              </a:rPr>
              <a:t>모르는것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dirty="0" err="1">
                <a:latin typeface="+mn-ea"/>
                <a:ea typeface="+mn-ea"/>
              </a:rPr>
              <a:t>같을때</a:t>
            </a:r>
            <a:endParaRPr lang="en-US" altLang="ko-KR" sz="1200" dirty="0">
              <a:latin typeface="+mn-ea"/>
              <a:ea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Ex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2). </a:t>
            </a:r>
            <a:r>
              <a:rPr lang="ko-KR" altLang="en-US" sz="1200" dirty="0">
                <a:latin typeface="+mn-ea"/>
                <a:ea typeface="+mn-ea"/>
              </a:rPr>
              <a:t>예측이 틀린 패치 중 틀려서는 안되는 패치</a:t>
            </a:r>
            <a:endParaRPr lang="en-US" altLang="ko-KR" sz="1200" dirty="0">
              <a:latin typeface="+mn-ea"/>
              <a:ea typeface="+mn-ea"/>
            </a:endParaRPr>
          </a:p>
          <a:p>
            <a:pPr marL="457200" lvl="1">
              <a:lnSpc>
                <a:spcPct val="150000"/>
              </a:lnSpc>
            </a:pPr>
            <a:endParaRPr lang="en-US" altLang="ko-KR" sz="1400" dirty="0">
              <a:latin typeface="+mn-ea"/>
              <a:ea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2E61AB-8751-4695-A284-7A8C8CAA792E}"/>
              </a:ext>
            </a:extLst>
          </p:cNvPr>
          <p:cNvGrpSpPr/>
          <p:nvPr/>
        </p:nvGrpSpPr>
        <p:grpSpPr>
          <a:xfrm>
            <a:off x="6951692" y="3846787"/>
            <a:ext cx="1693746" cy="1828289"/>
            <a:chOff x="6951692" y="4303995"/>
            <a:chExt cx="1693746" cy="182828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6BD1B28-1A90-42A6-93A4-6326CAE23730}"/>
                </a:ext>
              </a:extLst>
            </p:cNvPr>
            <p:cNvSpPr/>
            <p:nvPr/>
          </p:nvSpPr>
          <p:spPr>
            <a:xfrm>
              <a:off x="7063721" y="4751617"/>
              <a:ext cx="1063129" cy="1063129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A481145-F749-4E4F-B511-BDE460949577}"/>
                </a:ext>
              </a:extLst>
            </p:cNvPr>
            <p:cNvSpPr/>
            <p:nvPr/>
          </p:nvSpPr>
          <p:spPr>
            <a:xfrm>
              <a:off x="7405082" y="4702628"/>
              <a:ext cx="1162595" cy="116259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B2A1155-711D-4B38-81F5-20937AA39EED}"/>
                </a:ext>
              </a:extLst>
            </p:cNvPr>
            <p:cNvSpPr/>
            <p:nvPr/>
          </p:nvSpPr>
          <p:spPr>
            <a:xfrm>
              <a:off x="6951692" y="4303995"/>
              <a:ext cx="88668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349F575-6F50-4FF5-A1C2-139B3117243C}"/>
                </a:ext>
              </a:extLst>
            </p:cNvPr>
            <p:cNvSpPr/>
            <p:nvPr/>
          </p:nvSpPr>
          <p:spPr>
            <a:xfrm>
              <a:off x="7650173" y="4303995"/>
              <a:ext cx="88668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전문의 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38DBBB-31CF-4035-A523-505EED3E8811}"/>
                </a:ext>
              </a:extLst>
            </p:cNvPr>
            <p:cNvSpPr/>
            <p:nvPr/>
          </p:nvSpPr>
          <p:spPr>
            <a:xfrm>
              <a:off x="7473468" y="5099439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1715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186B219-2348-45B5-B93B-96948E7B5A24}"/>
                </a:ext>
              </a:extLst>
            </p:cNvPr>
            <p:cNvSpPr/>
            <p:nvPr/>
          </p:nvSpPr>
          <p:spPr>
            <a:xfrm>
              <a:off x="6995023" y="5091042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305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431D877-25AC-49F8-BF4C-5EF5BADEF75A}"/>
                </a:ext>
              </a:extLst>
            </p:cNvPr>
            <p:cNvSpPr/>
            <p:nvPr/>
          </p:nvSpPr>
          <p:spPr>
            <a:xfrm>
              <a:off x="8063227" y="5095396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1364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0B54D0-3530-4942-9B96-D7B4AEC9C554}"/>
                </a:ext>
              </a:extLst>
            </p:cNvPr>
            <p:cNvSpPr/>
            <p:nvPr/>
          </p:nvSpPr>
          <p:spPr>
            <a:xfrm>
              <a:off x="7085839" y="5901452"/>
              <a:ext cx="83227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Patch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개수</a:t>
              </a:r>
              <a:endPara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2E0BB3-B69A-475D-BA79-18E3E01182B3}"/>
              </a:ext>
            </a:extLst>
          </p:cNvPr>
          <p:cNvSpPr/>
          <p:nvPr/>
        </p:nvSpPr>
        <p:spPr>
          <a:xfrm>
            <a:off x="3557453" y="3770804"/>
            <a:ext cx="5360126" cy="2097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2F3E69-3689-4AC6-9CA6-491A9163004E}"/>
              </a:ext>
            </a:extLst>
          </p:cNvPr>
          <p:cNvSpPr/>
          <p:nvPr/>
        </p:nvSpPr>
        <p:spPr>
          <a:xfrm>
            <a:off x="1095372" y="3657832"/>
            <a:ext cx="3144812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재진단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현황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CE24EE-7B18-46DD-8D54-E19013214893}"/>
              </a:ext>
            </a:extLst>
          </p:cNvPr>
          <p:cNvSpPr/>
          <p:nvPr/>
        </p:nvSpPr>
        <p:spPr>
          <a:xfrm>
            <a:off x="5491315" y="3408894"/>
            <a:ext cx="3144812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패치 추천 현황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12449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1.</a:t>
            </a:r>
            <a:r>
              <a:rPr lang="ko-KR" altLang="en-US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가이드라인 </a:t>
            </a:r>
            <a:r>
              <a:rPr lang="en-US" altLang="ko-KR" sz="1600" b="1" dirty="0">
                <a:latin typeface="+mn-ea"/>
                <a:cs typeface="Cordia New"/>
              </a:rPr>
              <a:t>: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방향성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목표 </a:t>
            </a:r>
            <a:r>
              <a:rPr lang="en-US" altLang="ko-KR" sz="1600" dirty="0">
                <a:latin typeface="+mn-ea"/>
                <a:cs typeface="Cordia New"/>
              </a:rPr>
              <a:t>: AL</a:t>
            </a:r>
            <a:r>
              <a:rPr lang="ko-KR" altLang="en-US" sz="1600" dirty="0">
                <a:latin typeface="+mn-ea"/>
                <a:cs typeface="Cordia New"/>
              </a:rPr>
              <a:t> 시스템의 추천이 전문가의 추천과 일치하는 것 </a:t>
            </a:r>
            <a:endParaRPr lang="en-US" altLang="ko-KR" sz="1600" dirty="0">
              <a:latin typeface="+mn-ea"/>
              <a:cs typeface="Cordia New"/>
            </a:endParaRPr>
          </a:p>
          <a:p>
            <a:pPr marL="457200" lvl="1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103C5A-B20A-4D54-AEE9-EC0B22C7E980}"/>
              </a:ext>
            </a:extLst>
          </p:cNvPr>
          <p:cNvGrpSpPr/>
          <p:nvPr/>
        </p:nvGrpSpPr>
        <p:grpSpPr>
          <a:xfrm>
            <a:off x="754110" y="1694819"/>
            <a:ext cx="1988165" cy="1466148"/>
            <a:chOff x="697504" y="1616475"/>
            <a:chExt cx="1988165" cy="146614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C057D26-DD0D-4C5B-B53C-BBBA595960E6}"/>
                </a:ext>
              </a:extLst>
            </p:cNvPr>
            <p:cNvSpPr/>
            <p:nvPr/>
          </p:nvSpPr>
          <p:spPr>
            <a:xfrm>
              <a:off x="928866" y="1969017"/>
              <a:ext cx="1063129" cy="1063129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3C02769-D2AF-429A-8423-E2675A6A65C6}"/>
                </a:ext>
              </a:extLst>
            </p:cNvPr>
            <p:cNvSpPr/>
            <p:nvPr/>
          </p:nvSpPr>
          <p:spPr>
            <a:xfrm>
              <a:off x="1270227" y="1920028"/>
              <a:ext cx="1162595" cy="116259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F8C58B-2F75-405F-9B62-F7C82E26CFA3}"/>
                </a:ext>
              </a:extLst>
            </p:cNvPr>
            <p:cNvSpPr/>
            <p:nvPr/>
          </p:nvSpPr>
          <p:spPr>
            <a:xfrm>
              <a:off x="697504" y="1616475"/>
              <a:ext cx="88668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B54AA3-2415-49D7-A6FF-AEEBBBF3A686}"/>
                </a:ext>
              </a:extLst>
            </p:cNvPr>
            <p:cNvSpPr/>
            <p:nvPr/>
          </p:nvSpPr>
          <p:spPr>
            <a:xfrm>
              <a:off x="1798989" y="1616475"/>
              <a:ext cx="88668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전문의 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font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  <a:endPara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18EDF052-4B56-4D35-8A72-2FC30262B4EA}"/>
              </a:ext>
            </a:extLst>
          </p:cNvPr>
          <p:cNvSpPr/>
          <p:nvPr/>
        </p:nvSpPr>
        <p:spPr>
          <a:xfrm>
            <a:off x="4508197" y="1903915"/>
            <a:ext cx="1318256" cy="131825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B888602-95F4-428C-A03E-335ADFA92B08}"/>
              </a:ext>
            </a:extLst>
          </p:cNvPr>
          <p:cNvSpPr/>
          <p:nvPr/>
        </p:nvSpPr>
        <p:spPr>
          <a:xfrm>
            <a:off x="4645758" y="2261270"/>
            <a:ext cx="792480" cy="79248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C3B85C-1A62-4164-B0F2-0857FEF66006}"/>
              </a:ext>
            </a:extLst>
          </p:cNvPr>
          <p:cNvSpPr/>
          <p:nvPr/>
        </p:nvSpPr>
        <p:spPr>
          <a:xfrm>
            <a:off x="4157569" y="1661961"/>
            <a:ext cx="8866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BE745F-21F8-40E0-A502-B70505C7C5BA}"/>
              </a:ext>
            </a:extLst>
          </p:cNvPr>
          <p:cNvSpPr/>
          <p:nvPr/>
        </p:nvSpPr>
        <p:spPr>
          <a:xfrm>
            <a:off x="4597918" y="2442066"/>
            <a:ext cx="8866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전문의 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ctr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EC37FEC-62E1-4F6C-AFB0-6538B0306915}"/>
              </a:ext>
            </a:extLst>
          </p:cNvPr>
          <p:cNvSpPr/>
          <p:nvPr/>
        </p:nvSpPr>
        <p:spPr>
          <a:xfrm>
            <a:off x="2772906" y="2225040"/>
            <a:ext cx="1384663" cy="3962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CB7DF7-6BB9-4262-BAE4-FCEFD3B74FB6}"/>
              </a:ext>
            </a:extLst>
          </p:cNvPr>
          <p:cNvSpPr/>
          <p:nvPr/>
        </p:nvSpPr>
        <p:spPr>
          <a:xfrm>
            <a:off x="321121" y="3591901"/>
            <a:ext cx="8649273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+mn-ea"/>
                <a:cs typeface="Cordia New"/>
              </a:rPr>
              <a:t>재진단</a:t>
            </a:r>
            <a:r>
              <a:rPr lang="ko-KR" altLang="en-US" sz="1800" dirty="0">
                <a:latin typeface="+mn-ea"/>
                <a:cs typeface="Cordia New"/>
              </a:rPr>
              <a:t> 가이드라인 </a:t>
            </a:r>
            <a:r>
              <a:rPr lang="en-US" altLang="ko-KR" sz="1800" dirty="0">
                <a:latin typeface="+mn-ea"/>
                <a:cs typeface="Cordia New"/>
              </a:rPr>
              <a:t>: </a:t>
            </a:r>
            <a:r>
              <a:rPr lang="ko-KR" altLang="en-US" sz="1800" b="1" dirty="0">
                <a:latin typeface="+mn-ea"/>
              </a:rPr>
              <a:t>전문의 판단 하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모델 학습에 도움이 될 패치 선택</a:t>
            </a:r>
            <a:endParaRPr lang="en-US" altLang="ko-KR" sz="1800" dirty="0">
              <a:latin typeface="+mn-ea"/>
              <a:cs typeface="Cordia New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1)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모델이 추천한 패치</a:t>
            </a:r>
            <a:r>
              <a:rPr lang="en-US" altLang="ko-KR" sz="1600" dirty="0">
                <a:latin typeface="+mn-ea"/>
              </a:rPr>
              <a:t> “</a:t>
            </a:r>
            <a:r>
              <a:rPr lang="ko-KR" altLang="en-US" sz="1600" dirty="0">
                <a:latin typeface="+mn-ea"/>
              </a:rPr>
              <a:t>중</a:t>
            </a:r>
            <a:r>
              <a:rPr lang="en-US" altLang="ko-KR" sz="1600" dirty="0">
                <a:latin typeface="+mn-ea"/>
              </a:rPr>
              <a:t>”</a:t>
            </a:r>
            <a:r>
              <a:rPr lang="ko-KR" altLang="en-US" sz="1600" dirty="0">
                <a:latin typeface="+mn-ea"/>
              </a:rPr>
              <a:t>에서 모델 학습간 필요한 패치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선택 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2) </a:t>
            </a:r>
            <a:r>
              <a:rPr lang="ko-KR" altLang="en-US" sz="1600" dirty="0">
                <a:latin typeface="+mn-ea"/>
              </a:rPr>
              <a:t>모델이 추천한 패치 </a:t>
            </a:r>
            <a:r>
              <a:rPr lang="en-US" altLang="ko-KR" sz="1600" dirty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외</a:t>
            </a:r>
            <a:r>
              <a:rPr lang="en-US" altLang="ko-KR" sz="1600" dirty="0">
                <a:latin typeface="+mn-ea"/>
              </a:rPr>
              <a:t>”</a:t>
            </a:r>
            <a:r>
              <a:rPr lang="ko-KR" altLang="en-US" sz="1600" dirty="0">
                <a:latin typeface="+mn-ea"/>
              </a:rPr>
              <a:t>에 모델 학습간 필요하다 판단되는 패치 선택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457200" lvl="1"/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추후 </a:t>
            </a:r>
            <a:r>
              <a:rPr lang="ko-KR" altLang="en-US" sz="1600" dirty="0" err="1">
                <a:latin typeface="+mn-ea"/>
              </a:rPr>
              <a:t>재진단</a:t>
            </a:r>
            <a:r>
              <a:rPr lang="ko-KR" altLang="en-US" sz="1600" dirty="0">
                <a:latin typeface="+mn-ea"/>
              </a:rPr>
              <a:t> 결과 분석을 통해 구체적인 방안 탐색 예정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942AB3-2231-4ABF-8CF5-0074F78CB172}"/>
              </a:ext>
            </a:extLst>
          </p:cNvPr>
          <p:cNvSpPr/>
          <p:nvPr/>
        </p:nvSpPr>
        <p:spPr>
          <a:xfrm>
            <a:off x="7058825" y="1694819"/>
            <a:ext cx="3144812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목표점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840CF50-4CB0-4E0B-8B16-21C9D8A1EC2F}"/>
              </a:ext>
            </a:extLst>
          </p:cNvPr>
          <p:cNvSpPr/>
          <p:nvPr/>
        </p:nvSpPr>
        <p:spPr>
          <a:xfrm>
            <a:off x="6172145" y="2064549"/>
            <a:ext cx="2845202" cy="557868"/>
          </a:xfrm>
          <a:prstGeom prst="roundRect">
            <a:avLst>
              <a:gd name="adj" fmla="val 112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cs typeface="Cordia New"/>
              </a:rPr>
              <a:t>모델 추천의 정확도 향상을 통한</a:t>
            </a:r>
            <a:endParaRPr lang="en-US" altLang="ko-KR" sz="1200" dirty="0">
              <a:solidFill>
                <a:schemeClr val="tx1"/>
              </a:solidFill>
              <a:latin typeface="+mn-ea"/>
              <a:cs typeface="Cordia New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cs typeface="Cordia New"/>
              </a:rPr>
              <a:t>전문의 업무 부담 감소</a:t>
            </a:r>
            <a:endParaRPr lang="en-US" altLang="ko-KR" sz="1200" dirty="0">
              <a:solidFill>
                <a:schemeClr val="tx1"/>
              </a:solidFill>
              <a:latin typeface="+mn-ea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69062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A9DB-2428-4592-9CB9-4FDE296FC276}"/>
              </a:ext>
            </a:extLst>
          </p:cNvPr>
          <p:cNvSpPr/>
          <p:nvPr/>
        </p:nvSpPr>
        <p:spPr>
          <a:xfrm>
            <a:off x="274320" y="582270"/>
            <a:ext cx="8485091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</a:t>
            </a:r>
            <a:r>
              <a:rPr lang="ko-KR" altLang="en-US" sz="1600" b="1" dirty="0">
                <a:latin typeface="+mn-ea"/>
                <a:cs typeface="Cordia New"/>
              </a:rPr>
              <a:t> 지속 가능한 데이터 확보 방안 </a:t>
            </a:r>
            <a:r>
              <a:rPr lang="en-US" altLang="ko-KR" sz="1600" b="1" dirty="0">
                <a:latin typeface="+mn-ea"/>
                <a:cs typeface="Cordia New"/>
              </a:rPr>
              <a:t>: AL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C480CB-14D6-4093-9744-C28F75DC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598"/>
            <a:ext cx="9144000" cy="468880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7FEDABC-0985-4FCB-A656-DE07DA87CFEF}"/>
              </a:ext>
            </a:extLst>
          </p:cNvPr>
          <p:cNvGrpSpPr/>
          <p:nvPr/>
        </p:nvGrpSpPr>
        <p:grpSpPr>
          <a:xfrm>
            <a:off x="5676676" y="3626884"/>
            <a:ext cx="3684071" cy="277448"/>
            <a:chOff x="5676676" y="3626884"/>
            <a:chExt cx="3684071" cy="27744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992035-E161-40E0-AF93-875C67A885BB}"/>
                </a:ext>
              </a:extLst>
            </p:cNvPr>
            <p:cNvSpPr/>
            <p:nvPr/>
          </p:nvSpPr>
          <p:spPr>
            <a:xfrm>
              <a:off x="5676676" y="3626884"/>
              <a:ext cx="2671700" cy="277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Calibri" panose="020F0502020204030204" pitchFamily="34" charset="0"/>
                  <a:cs typeface="Cordia New"/>
                </a:rPr>
                <a:t>데이터 추가</a:t>
              </a:r>
              <a:endParaRPr lang="en-US" altLang="ko-KR" sz="9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2853BB-81DE-4FE6-8266-371A0172CB42}"/>
                </a:ext>
              </a:extLst>
            </p:cNvPr>
            <p:cNvSpPr/>
            <p:nvPr/>
          </p:nvSpPr>
          <p:spPr>
            <a:xfrm>
              <a:off x="6689047" y="3626884"/>
              <a:ext cx="2671700" cy="277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900" dirty="0">
                  <a:latin typeface="Calibri" panose="020F0502020204030204" pitchFamily="34" charset="0"/>
                  <a:cs typeface="Cordia New"/>
                </a:rPr>
                <a:t>모델 학습간 활용</a:t>
              </a:r>
              <a:r>
                <a:rPr lang="en-US" altLang="ko-KR" sz="9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BC3C81-CD83-429F-8A77-C66434397C43}"/>
              </a:ext>
            </a:extLst>
          </p:cNvPr>
          <p:cNvSpPr/>
          <p:nvPr/>
        </p:nvSpPr>
        <p:spPr>
          <a:xfrm>
            <a:off x="6400801" y="3877117"/>
            <a:ext cx="1692728" cy="669471"/>
          </a:xfrm>
          <a:prstGeom prst="roundRect">
            <a:avLst>
              <a:gd name="adj" fmla="val 782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7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2123</Words>
  <Application>Microsoft Office PowerPoint</Application>
  <PresentationFormat>화면 슬라이드 쇼(4:3)</PresentationFormat>
  <Paragraphs>533</Paragraphs>
  <Slides>18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Times New Roman</vt:lpstr>
      <vt:lpstr>NotoSansKR</vt:lpstr>
      <vt:lpstr>Cordia New</vt:lpstr>
      <vt:lpstr>Calibri</vt:lpstr>
      <vt:lpstr>맑은 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user</cp:lastModifiedBy>
  <cp:revision>76</cp:revision>
  <cp:lastPrinted>2023-02-09T12:18:33Z</cp:lastPrinted>
  <dcterms:created xsi:type="dcterms:W3CDTF">2021-03-24T07:36:17Z</dcterms:created>
  <dcterms:modified xsi:type="dcterms:W3CDTF">2023-02-09T12:50:44Z</dcterms:modified>
</cp:coreProperties>
</file>